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96" r:id="rId14"/>
    <p:sldId id="268" r:id="rId15"/>
    <p:sldId id="269" r:id="rId16"/>
    <p:sldId id="270" r:id="rId17"/>
    <p:sldId id="288" r:id="rId18"/>
    <p:sldId id="272" r:id="rId19"/>
    <p:sldId id="273" r:id="rId20"/>
    <p:sldId id="274" r:id="rId21"/>
    <p:sldId id="289" r:id="rId22"/>
    <p:sldId id="290" r:id="rId23"/>
    <p:sldId id="275" r:id="rId24"/>
    <p:sldId id="276" r:id="rId25"/>
    <p:sldId id="292" r:id="rId26"/>
    <p:sldId id="279" r:id="rId27"/>
    <p:sldId id="302" r:id="rId28"/>
    <p:sldId id="277" r:id="rId29"/>
    <p:sldId id="298" r:id="rId30"/>
    <p:sldId id="301" r:id="rId31"/>
    <p:sldId id="294" r:id="rId32"/>
    <p:sldId id="300" r:id="rId33"/>
    <p:sldId id="281" r:id="rId34"/>
    <p:sldId id="282" r:id="rId35"/>
    <p:sldId id="297" r:id="rId36"/>
    <p:sldId id="299" r:id="rId37"/>
    <p:sldId id="284" r:id="rId38"/>
    <p:sldId id="304" r:id="rId39"/>
    <p:sldId id="303" r:id="rId40"/>
    <p:sldId id="305" r:id="rId41"/>
    <p:sldId id="306" r:id="rId42"/>
    <p:sldId id="307" r:id="rId43"/>
    <p:sldId id="308" r:id="rId44"/>
    <p:sldId id="295" r:id="rId45"/>
    <p:sldId id="309" r:id="rId46"/>
    <p:sldId id="310" r:id="rId47"/>
    <p:sldId id="311" r:id="rId48"/>
    <p:sldId id="286" r:id="rId49"/>
  </p:sldIdLst>
  <p:sldSz cx="18288000" cy="10287000"/>
  <p:notesSz cx="6858000" cy="9144000"/>
  <p:embeddedFontLst>
    <p:embeddedFont>
      <p:font typeface="Calibri" panose="020F0502020204030204" pitchFamily="34" charset="0"/>
      <p:regular r:id="rId50"/>
      <p:bold r:id="rId51"/>
      <p:italic r:id="rId52"/>
      <p:boldItalic r:id="rId53"/>
    </p:embeddedFont>
    <p:embeddedFont>
      <p:font typeface="Cambria Math" panose="02040503050406030204" pitchFamily="18" charset="0"/>
      <p:regular r:id="rId54"/>
    </p:embeddedFont>
    <p:embeddedFont>
      <p:font typeface="Glacial Indifference Bold" panose="020B0604020202020204" charset="0"/>
      <p:regular r:id="rId55"/>
    </p:embeddedFont>
    <p:embeddedFont>
      <p:font typeface="Montserrat" panose="00000500000000000000" pitchFamily="2" charset="0"/>
      <p:regular r:id="rId56"/>
      <p:bold r:id="rId57"/>
      <p:italic r:id="rId58"/>
      <p:boldItalic r:id="rId59"/>
    </p:embeddedFont>
    <p:embeddedFont>
      <p:font typeface="Montserrat Bold" panose="00000800000000000000" charset="0"/>
      <p:regular r:id="rId60"/>
    </p:embeddedFont>
    <p:embeddedFont>
      <p:font typeface="Montserrat Ultra-Bold" panose="020B0604020202020204" charset="0"/>
      <p:regular r:id="rId61"/>
    </p:embeddedFont>
    <p:embeddedFont>
      <p:font typeface="Wingdings 3" panose="05040102010807070707" pitchFamily="18" charset="2"/>
      <p:regular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EF2"/>
    <a:srgbClr val="36B087"/>
    <a:srgbClr val="216C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22" autoAdjust="0"/>
  </p:normalViewPr>
  <p:slideViewPr>
    <p:cSldViewPr>
      <p:cViewPr varScale="1">
        <p:scale>
          <a:sx n="61" d="100"/>
          <a:sy n="61" d="100"/>
        </p:scale>
        <p:origin x="307"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5.sv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5.sv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5.sv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0.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5.sv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5.sv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5.svg"/></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4.png"/><Relationship Id="rId3" Type="http://schemas.openxmlformats.org/officeDocument/2006/relationships/image" Target="../media/image2.svg"/><Relationship Id="rId7" Type="http://schemas.openxmlformats.org/officeDocument/2006/relationships/image" Target="../media/image10.png"/><Relationship Id="rId12" Type="http://schemas.openxmlformats.org/officeDocument/2006/relationships/image" Target="../media/image15.svg"/><Relationship Id="rId17" Type="http://schemas.openxmlformats.org/officeDocument/2006/relationships/image" Target="../media/image17.svg"/><Relationship Id="rId2" Type="http://schemas.openxmlformats.org/officeDocument/2006/relationships/image" Target="../media/image1.png"/><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6.png"/><Relationship Id="rId10" Type="http://schemas.openxmlformats.org/officeDocument/2006/relationships/image" Target="../media/image13.sv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5.sv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5.sv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sv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sv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sv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6.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sv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sv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sv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sv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sv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sv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5.sv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5.sv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5.sv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5.sv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5.sv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9.svg"/><Relationship Id="rId7" Type="http://schemas.openxmlformats.org/officeDocument/2006/relationships/image" Target="../media/image5.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21.jpeg"/><Relationship Id="rId4" Type="http://schemas.openxmlformats.org/officeDocument/2006/relationships/image" Target="../media/image20.jpe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5.sv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5.sv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5.sv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6.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5.sv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77.png"/><Relationship Id="rId4" Type="http://schemas.openxmlformats.org/officeDocument/2006/relationships/image" Target="../media/image5.sv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5.svg"/></Relationships>
</file>

<file path=ppt/slides/_rels/slide4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80.jpeg"/></Relationships>
</file>

<file path=ppt/slides/_rels/slide5.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23.jpeg"/><Relationship Id="rId7" Type="http://schemas.openxmlformats.org/officeDocument/2006/relationships/image" Target="../media/image18.png"/><Relationship Id="rId2" Type="http://schemas.openxmlformats.org/officeDocument/2006/relationships/image" Target="../media/image22.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25.jpeg"/><Relationship Id="rId7" Type="http://schemas.openxmlformats.org/officeDocument/2006/relationships/image" Target="../media/image18.pn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26.jpeg"/></Relationships>
</file>

<file path=ppt/slides/_rels/slide7.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5.svg"/><Relationship Id="rId7"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grpSp>
        <p:nvGrpSpPr>
          <p:cNvPr id="2" name="Group 2"/>
          <p:cNvGrpSpPr/>
          <p:nvPr/>
        </p:nvGrpSpPr>
        <p:grpSpPr>
          <a:xfrm>
            <a:off x="14607725" y="5815891"/>
            <a:ext cx="3916214" cy="4471109"/>
            <a:chOff x="0" y="0"/>
            <a:chExt cx="1031431" cy="1177576"/>
          </a:xfrm>
        </p:grpSpPr>
        <p:sp>
          <p:nvSpPr>
            <p:cNvPr id="3" name="Freeform 3"/>
            <p:cNvSpPr/>
            <p:nvPr/>
          </p:nvSpPr>
          <p:spPr>
            <a:xfrm>
              <a:off x="0" y="0"/>
              <a:ext cx="1031431" cy="1177576"/>
            </a:xfrm>
            <a:custGeom>
              <a:avLst/>
              <a:gdLst/>
              <a:ahLst/>
              <a:cxnLst/>
              <a:rect l="l" t="t" r="r" b="b"/>
              <a:pathLst>
                <a:path w="1031431" h="1177576">
                  <a:moveTo>
                    <a:pt x="0" y="0"/>
                  </a:moveTo>
                  <a:lnTo>
                    <a:pt x="1031431" y="0"/>
                  </a:lnTo>
                  <a:lnTo>
                    <a:pt x="1031431" y="1177576"/>
                  </a:lnTo>
                  <a:lnTo>
                    <a:pt x="0" y="1177576"/>
                  </a:lnTo>
                  <a:close/>
                </a:path>
              </a:pathLst>
            </a:custGeom>
            <a:solidFill>
              <a:srgbClr val="216C53"/>
            </a:solidFill>
          </p:spPr>
        </p:sp>
        <p:sp>
          <p:nvSpPr>
            <p:cNvPr id="4" name="TextBox 4"/>
            <p:cNvSpPr txBox="1"/>
            <p:nvPr/>
          </p:nvSpPr>
          <p:spPr>
            <a:xfrm>
              <a:off x="0" y="-66675"/>
              <a:ext cx="1031431" cy="1244251"/>
            </a:xfrm>
            <a:prstGeom prst="rect">
              <a:avLst/>
            </a:prstGeom>
          </p:spPr>
          <p:txBody>
            <a:bodyPr lIns="50800" tIns="50800" rIns="50800" bIns="50800" rtlCol="0" anchor="ctr"/>
            <a:lstStyle/>
            <a:p>
              <a:pPr algn="ctr">
                <a:lnSpc>
                  <a:spcPts val="3175"/>
                </a:lnSpc>
              </a:pPr>
              <a:endParaRPr/>
            </a:p>
          </p:txBody>
        </p:sp>
      </p:grpSp>
      <p:sp>
        <p:nvSpPr>
          <p:cNvPr id="5" name="AutoShape 5"/>
          <p:cNvSpPr/>
          <p:nvPr/>
        </p:nvSpPr>
        <p:spPr>
          <a:xfrm flipV="1">
            <a:off x="2995355" y="5273127"/>
            <a:ext cx="5153521" cy="6670"/>
          </a:xfrm>
          <a:prstGeom prst="line">
            <a:avLst/>
          </a:prstGeom>
          <a:ln w="19050" cap="flat">
            <a:solidFill>
              <a:srgbClr val="2E7D63"/>
            </a:solidFill>
            <a:prstDash val="solid"/>
            <a:headEnd type="none" w="sm" len="sm"/>
            <a:tailEnd type="none" w="sm" len="sm"/>
          </a:ln>
        </p:spPr>
      </p:sp>
      <p:sp>
        <p:nvSpPr>
          <p:cNvPr id="6" name="Freeform 6"/>
          <p:cNvSpPr/>
          <p:nvPr/>
        </p:nvSpPr>
        <p:spPr>
          <a:xfrm rot="-5400000">
            <a:off x="0" y="9048282"/>
            <a:ext cx="1238718" cy="1238718"/>
          </a:xfrm>
          <a:custGeom>
            <a:avLst/>
            <a:gdLst/>
            <a:ahLst/>
            <a:cxnLst/>
            <a:rect l="l" t="t" r="r" b="b"/>
            <a:pathLst>
              <a:path w="1238718" h="1238718">
                <a:moveTo>
                  <a:pt x="0" y="0"/>
                </a:moveTo>
                <a:lnTo>
                  <a:pt x="1238718" y="0"/>
                </a:lnTo>
                <a:lnTo>
                  <a:pt x="1238718" y="1238718"/>
                </a:lnTo>
                <a:lnTo>
                  <a:pt x="0" y="12387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1274067" y="1699122"/>
            <a:ext cx="6576443" cy="8045002"/>
            <a:chOff x="0" y="0"/>
            <a:chExt cx="8768591" cy="10726669"/>
          </a:xfrm>
        </p:grpSpPr>
        <p:pic>
          <p:nvPicPr>
            <p:cNvPr id="8" name="Picture 8"/>
            <p:cNvPicPr>
              <a:picLocks noChangeAspect="1"/>
            </p:cNvPicPr>
            <p:nvPr/>
          </p:nvPicPr>
          <p:blipFill>
            <a:blip r:embed="rId4"/>
            <a:srcRect l="22206" r="22206"/>
            <a:stretch>
              <a:fillRect/>
            </a:stretch>
          </p:blipFill>
          <p:spPr>
            <a:xfrm>
              <a:off x="0" y="0"/>
              <a:ext cx="8768591" cy="10726669"/>
            </a:xfrm>
            <a:prstGeom prst="rect">
              <a:avLst/>
            </a:prstGeom>
          </p:spPr>
        </p:pic>
      </p:grpSp>
      <p:grpSp>
        <p:nvGrpSpPr>
          <p:cNvPr id="9" name="Group 9"/>
          <p:cNvGrpSpPr/>
          <p:nvPr/>
        </p:nvGrpSpPr>
        <p:grpSpPr>
          <a:xfrm>
            <a:off x="17068103" y="1616"/>
            <a:ext cx="1177932" cy="1392235"/>
            <a:chOff x="0" y="0"/>
            <a:chExt cx="1570577" cy="1856313"/>
          </a:xfrm>
        </p:grpSpPr>
        <p:sp>
          <p:nvSpPr>
            <p:cNvPr id="10" name="Freeform 10"/>
            <p:cNvSpPr/>
            <p:nvPr/>
          </p:nvSpPr>
          <p:spPr>
            <a:xfrm>
              <a:off x="0" y="0"/>
              <a:ext cx="1570577" cy="1448857"/>
            </a:xfrm>
            <a:custGeom>
              <a:avLst/>
              <a:gdLst/>
              <a:ahLst/>
              <a:cxnLst/>
              <a:rect l="l" t="t" r="r" b="b"/>
              <a:pathLst>
                <a:path w="1570577" h="1448857">
                  <a:moveTo>
                    <a:pt x="0" y="0"/>
                  </a:moveTo>
                  <a:lnTo>
                    <a:pt x="1570577" y="0"/>
                  </a:lnTo>
                  <a:lnTo>
                    <a:pt x="1570577" y="1448857"/>
                  </a:lnTo>
                  <a:lnTo>
                    <a:pt x="0" y="14488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1"/>
            <p:cNvSpPr txBox="1"/>
            <p:nvPr/>
          </p:nvSpPr>
          <p:spPr>
            <a:xfrm>
              <a:off x="0" y="1460087"/>
              <a:ext cx="1570577" cy="396225"/>
            </a:xfrm>
            <a:prstGeom prst="rect">
              <a:avLst/>
            </a:prstGeom>
          </p:spPr>
          <p:txBody>
            <a:bodyPr lIns="0" tIns="0" rIns="0" bIns="0" rtlCol="0" anchor="t">
              <a:spAutoFit/>
            </a:bodyPr>
            <a:lstStyle/>
            <a:p>
              <a:pPr algn="ctr">
                <a:lnSpc>
                  <a:spcPts val="2658"/>
                </a:lnSpc>
              </a:pPr>
              <a:r>
                <a:rPr lang="en-US" sz="1661" spc="255">
                  <a:solidFill>
                    <a:srgbClr val="2C6D44"/>
                  </a:solidFill>
                  <a:latin typeface="Glacial Indifference Bold"/>
                </a:rPr>
                <a:t>NHÓM 31</a:t>
              </a:r>
            </a:p>
          </p:txBody>
        </p:sp>
      </p:grpSp>
      <p:sp>
        <p:nvSpPr>
          <p:cNvPr id="12" name="Freeform 12"/>
          <p:cNvSpPr/>
          <p:nvPr/>
        </p:nvSpPr>
        <p:spPr>
          <a:xfrm>
            <a:off x="28575" y="38100"/>
            <a:ext cx="2264008" cy="1251647"/>
          </a:xfrm>
          <a:custGeom>
            <a:avLst/>
            <a:gdLst/>
            <a:ahLst/>
            <a:cxnLst/>
            <a:rect l="l" t="t" r="r" b="b"/>
            <a:pathLst>
              <a:path w="2264008" h="1251647">
                <a:moveTo>
                  <a:pt x="0" y="0"/>
                </a:moveTo>
                <a:lnTo>
                  <a:pt x="2264008" y="0"/>
                </a:lnTo>
                <a:lnTo>
                  <a:pt x="2264008" y="1251647"/>
                </a:lnTo>
                <a:lnTo>
                  <a:pt x="0" y="1251647"/>
                </a:lnTo>
                <a:lnTo>
                  <a:pt x="0" y="0"/>
                </a:lnTo>
                <a:close/>
              </a:path>
            </a:pathLst>
          </a:custGeom>
          <a:blipFill>
            <a:blip r:embed="rId7"/>
            <a:stretch>
              <a:fillRect/>
            </a:stretch>
          </a:blipFill>
        </p:spPr>
      </p:sp>
      <p:sp>
        <p:nvSpPr>
          <p:cNvPr id="13" name="TextBox 13"/>
          <p:cNvSpPr txBox="1"/>
          <p:nvPr/>
        </p:nvSpPr>
        <p:spPr>
          <a:xfrm>
            <a:off x="452730" y="2208740"/>
            <a:ext cx="10428841" cy="2613857"/>
          </a:xfrm>
          <a:prstGeom prst="rect">
            <a:avLst/>
          </a:prstGeom>
        </p:spPr>
        <p:txBody>
          <a:bodyPr lIns="0" tIns="0" rIns="0" bIns="0" rtlCol="0" anchor="t">
            <a:spAutoFit/>
          </a:bodyPr>
          <a:lstStyle/>
          <a:p>
            <a:pPr algn="ctr">
              <a:lnSpc>
                <a:spcPct val="150000"/>
              </a:lnSpc>
            </a:pPr>
            <a:r>
              <a:rPr lang="en-US" sz="6000" spc="294">
                <a:solidFill>
                  <a:srgbClr val="216C53"/>
                </a:solidFill>
                <a:latin typeface="Montserrat Ultra-Bold"/>
              </a:rPr>
              <a:t>ỨNG DỤNG IOT TRONG TRỒNG TRỌT NHÀ KÍNH</a:t>
            </a:r>
          </a:p>
        </p:txBody>
      </p:sp>
      <p:grpSp>
        <p:nvGrpSpPr>
          <p:cNvPr id="14" name="Group 14"/>
          <p:cNvGrpSpPr/>
          <p:nvPr/>
        </p:nvGrpSpPr>
        <p:grpSpPr>
          <a:xfrm>
            <a:off x="2659220" y="5808908"/>
            <a:ext cx="8161452" cy="2242537"/>
            <a:chOff x="0" y="-85725"/>
            <a:chExt cx="10881935" cy="2990049"/>
          </a:xfrm>
        </p:grpSpPr>
        <p:sp>
          <p:nvSpPr>
            <p:cNvPr id="15" name="TextBox 15"/>
            <p:cNvSpPr txBox="1"/>
            <p:nvPr/>
          </p:nvSpPr>
          <p:spPr>
            <a:xfrm>
              <a:off x="0" y="-85725"/>
              <a:ext cx="3883861" cy="1451680"/>
            </a:xfrm>
            <a:prstGeom prst="rect">
              <a:avLst/>
            </a:prstGeom>
          </p:spPr>
          <p:txBody>
            <a:bodyPr lIns="0" tIns="0" rIns="0" bIns="0" rtlCol="0" anchor="t">
              <a:spAutoFit/>
            </a:bodyPr>
            <a:lstStyle/>
            <a:p>
              <a:pPr>
                <a:lnSpc>
                  <a:spcPct val="150000"/>
                </a:lnSpc>
              </a:pPr>
              <a:r>
                <a:rPr lang="en-US" sz="2499">
                  <a:solidFill>
                    <a:srgbClr val="216C53"/>
                  </a:solidFill>
                  <a:latin typeface="Montserrat"/>
                </a:rPr>
                <a:t>Người hướng dẫn: </a:t>
              </a:r>
            </a:p>
            <a:p>
              <a:pPr algn="r">
                <a:lnSpc>
                  <a:spcPct val="150000"/>
                </a:lnSpc>
              </a:pPr>
              <a:r>
                <a:rPr lang="en-US" sz="2499">
                  <a:solidFill>
                    <a:srgbClr val="216C53"/>
                  </a:solidFill>
                  <a:latin typeface="Montserrat"/>
                </a:rPr>
                <a:t>Người thực hiện:</a:t>
              </a:r>
            </a:p>
          </p:txBody>
        </p:sp>
        <p:sp>
          <p:nvSpPr>
            <p:cNvPr id="16" name="TextBox 16"/>
            <p:cNvSpPr txBox="1"/>
            <p:nvPr/>
          </p:nvSpPr>
          <p:spPr>
            <a:xfrm>
              <a:off x="4010574" y="-85725"/>
              <a:ext cx="6871361" cy="2990049"/>
            </a:xfrm>
            <a:prstGeom prst="rect">
              <a:avLst/>
            </a:prstGeom>
          </p:spPr>
          <p:txBody>
            <a:bodyPr wrap="square" lIns="0" tIns="0" rIns="0" bIns="0" rtlCol="0" anchor="t">
              <a:spAutoFit/>
            </a:bodyPr>
            <a:lstStyle/>
            <a:p>
              <a:pPr>
                <a:lnSpc>
                  <a:spcPct val="150000"/>
                </a:lnSpc>
              </a:pPr>
              <a:r>
                <a:rPr lang="vi-VN" sz="2499">
                  <a:solidFill>
                    <a:srgbClr val="216C53"/>
                  </a:solidFill>
                  <a:latin typeface="Montserrat"/>
                </a:rPr>
                <a:t>ThS</a:t>
              </a:r>
              <a:r>
                <a:rPr lang="en-US" sz="2499">
                  <a:solidFill>
                    <a:srgbClr val="216C53"/>
                  </a:solidFill>
                  <a:latin typeface="Montserrat"/>
                </a:rPr>
                <a:t> TRẦN TRUNG TÍN</a:t>
              </a:r>
            </a:p>
            <a:p>
              <a:pPr>
                <a:lnSpc>
                  <a:spcPct val="150000"/>
                </a:lnSpc>
              </a:pPr>
              <a:r>
                <a:rPr lang="en-US" sz="2499">
                  <a:solidFill>
                    <a:srgbClr val="216C53"/>
                  </a:solidFill>
                  <a:latin typeface="Montserrat"/>
                </a:rPr>
                <a:t>Nguyễn Thị Kim Tiến - 52100491</a:t>
              </a:r>
            </a:p>
            <a:p>
              <a:pPr>
                <a:lnSpc>
                  <a:spcPct val="150000"/>
                </a:lnSpc>
              </a:pPr>
              <a:r>
                <a:rPr lang="en-US" sz="2499">
                  <a:solidFill>
                    <a:srgbClr val="216C53"/>
                  </a:solidFill>
                  <a:latin typeface="Montserrat"/>
                </a:rPr>
                <a:t>Đinh Phương My - 52100703</a:t>
              </a:r>
            </a:p>
            <a:p>
              <a:pPr>
                <a:lnSpc>
                  <a:spcPct val="150000"/>
                </a:lnSpc>
              </a:pPr>
              <a:r>
                <a:rPr lang="en-US" sz="2499">
                  <a:solidFill>
                    <a:srgbClr val="216C53"/>
                  </a:solidFill>
                  <a:latin typeface="Montserrat"/>
                </a:rPr>
                <a:t>Trần Thị Anh Thư - 52100489</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sp>
        <p:nvSpPr>
          <p:cNvPr id="2" name="Freeform 2"/>
          <p:cNvSpPr/>
          <p:nvPr/>
        </p:nvSpPr>
        <p:spPr>
          <a:xfrm rot="-5400000" flipV="1">
            <a:off x="16884502" y="8883502"/>
            <a:ext cx="1403498" cy="1403498"/>
          </a:xfrm>
          <a:custGeom>
            <a:avLst/>
            <a:gdLst/>
            <a:ahLst/>
            <a:cxnLst/>
            <a:rect l="l" t="t" r="r" b="b"/>
            <a:pathLst>
              <a:path w="1403498" h="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64505" y="2200772"/>
            <a:ext cx="16158990" cy="8086228"/>
          </a:xfrm>
          <a:custGeom>
            <a:avLst/>
            <a:gdLst/>
            <a:ahLst/>
            <a:cxnLst/>
            <a:rect l="l" t="t" r="r" b="b"/>
            <a:pathLst>
              <a:path w="16158990" h="8086228">
                <a:moveTo>
                  <a:pt x="0" y="0"/>
                </a:moveTo>
                <a:lnTo>
                  <a:pt x="16158990" y="0"/>
                </a:lnTo>
                <a:lnTo>
                  <a:pt x="16158990" y="8086228"/>
                </a:lnTo>
                <a:lnTo>
                  <a:pt x="0" y="8086228"/>
                </a:lnTo>
                <a:lnTo>
                  <a:pt x="0" y="0"/>
                </a:lnTo>
                <a:close/>
              </a:path>
            </a:pathLst>
          </a:custGeom>
          <a:blipFill>
            <a:blip r:embed="rId4"/>
            <a:stretch>
              <a:fillRect/>
            </a:stretch>
          </a:blipFill>
        </p:spPr>
      </p:sp>
      <p:grpSp>
        <p:nvGrpSpPr>
          <p:cNvPr id="4" name="Group 4"/>
          <p:cNvGrpSpPr/>
          <p:nvPr/>
        </p:nvGrpSpPr>
        <p:grpSpPr>
          <a:xfrm>
            <a:off x="17068103" y="1616"/>
            <a:ext cx="1177932" cy="1392235"/>
            <a:chOff x="0" y="0"/>
            <a:chExt cx="1570577" cy="1856313"/>
          </a:xfrm>
        </p:grpSpPr>
        <p:sp>
          <p:nvSpPr>
            <p:cNvPr id="5" name="Freeform 5"/>
            <p:cNvSpPr/>
            <p:nvPr/>
          </p:nvSpPr>
          <p:spPr>
            <a:xfrm>
              <a:off x="0" y="0"/>
              <a:ext cx="1570577" cy="1448857"/>
            </a:xfrm>
            <a:custGeom>
              <a:avLst/>
              <a:gdLst/>
              <a:ahLst/>
              <a:cxnLst/>
              <a:rect l="l" t="t" r="r" b="b"/>
              <a:pathLst>
                <a:path w="1570577" h="1448857">
                  <a:moveTo>
                    <a:pt x="0" y="0"/>
                  </a:moveTo>
                  <a:lnTo>
                    <a:pt x="1570577" y="0"/>
                  </a:lnTo>
                  <a:lnTo>
                    <a:pt x="1570577" y="1448857"/>
                  </a:lnTo>
                  <a:lnTo>
                    <a:pt x="0" y="14488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0" y="1460087"/>
              <a:ext cx="1570577" cy="396225"/>
            </a:xfrm>
            <a:prstGeom prst="rect">
              <a:avLst/>
            </a:prstGeom>
          </p:spPr>
          <p:txBody>
            <a:bodyPr lIns="0" tIns="0" rIns="0" bIns="0" rtlCol="0" anchor="t">
              <a:spAutoFit/>
            </a:bodyPr>
            <a:lstStyle/>
            <a:p>
              <a:pPr algn="ctr">
                <a:lnSpc>
                  <a:spcPts val="2658"/>
                </a:lnSpc>
              </a:pPr>
              <a:r>
                <a:rPr lang="en-US" sz="1661" spc="255">
                  <a:solidFill>
                    <a:srgbClr val="2C6D44"/>
                  </a:solidFill>
                  <a:latin typeface="Glacial Indifference Bold"/>
                </a:rPr>
                <a:t>NHÓM 31</a:t>
              </a:r>
            </a:p>
          </p:txBody>
        </p:sp>
      </p:grpSp>
      <p:sp>
        <p:nvSpPr>
          <p:cNvPr id="7" name="Freeform 7"/>
          <p:cNvSpPr/>
          <p:nvPr/>
        </p:nvSpPr>
        <p:spPr>
          <a:xfrm>
            <a:off x="28575" y="38100"/>
            <a:ext cx="2264008" cy="1251647"/>
          </a:xfrm>
          <a:custGeom>
            <a:avLst/>
            <a:gdLst/>
            <a:ahLst/>
            <a:cxnLst/>
            <a:rect l="l" t="t" r="r" b="b"/>
            <a:pathLst>
              <a:path w="2264008" h="1251647">
                <a:moveTo>
                  <a:pt x="0" y="0"/>
                </a:moveTo>
                <a:lnTo>
                  <a:pt x="2264008" y="0"/>
                </a:lnTo>
                <a:lnTo>
                  <a:pt x="2264008" y="1251647"/>
                </a:lnTo>
                <a:lnTo>
                  <a:pt x="0" y="1251647"/>
                </a:lnTo>
                <a:lnTo>
                  <a:pt x="0" y="0"/>
                </a:lnTo>
                <a:close/>
              </a:path>
            </a:pathLst>
          </a:custGeom>
          <a:blipFill>
            <a:blip r:embed="rId7"/>
            <a:stretch>
              <a:fillRect/>
            </a:stretch>
          </a:blipFill>
        </p:spPr>
      </p:sp>
      <p:sp>
        <p:nvSpPr>
          <p:cNvPr id="8" name="TextBox 8"/>
          <p:cNvSpPr txBox="1"/>
          <p:nvPr/>
        </p:nvSpPr>
        <p:spPr>
          <a:xfrm>
            <a:off x="4000494" y="175864"/>
            <a:ext cx="10287012" cy="1053266"/>
          </a:xfrm>
          <a:prstGeom prst="rect">
            <a:avLst/>
          </a:prstGeom>
        </p:spPr>
        <p:txBody>
          <a:bodyPr lIns="0" tIns="0" rIns="0" bIns="0" rtlCol="0" anchor="t">
            <a:spAutoFit/>
          </a:bodyPr>
          <a:lstStyle/>
          <a:p>
            <a:pPr algn="ctr">
              <a:lnSpc>
                <a:spcPts val="8620"/>
              </a:lnSpc>
              <a:spcBef>
                <a:spcPct val="0"/>
              </a:spcBef>
            </a:pPr>
            <a:r>
              <a:rPr lang="en-US" sz="6157" spc="301">
                <a:solidFill>
                  <a:srgbClr val="216C53"/>
                </a:solidFill>
                <a:latin typeface="Montserrat Bold"/>
                <a:ea typeface="Montserrat Bold"/>
              </a:rPr>
              <a:t>QUY TRÌNH CƠ ﻿BẢN</a:t>
            </a:r>
          </a:p>
        </p:txBody>
      </p:sp>
      <p:sp>
        <p:nvSpPr>
          <p:cNvPr id="9" name="TextBox 9"/>
          <p:cNvSpPr txBox="1"/>
          <p:nvPr/>
        </p:nvSpPr>
        <p:spPr>
          <a:xfrm>
            <a:off x="223597" y="1594347"/>
            <a:ext cx="11361052" cy="606425"/>
          </a:xfrm>
          <a:prstGeom prst="rect">
            <a:avLst/>
          </a:prstGeom>
        </p:spPr>
        <p:txBody>
          <a:bodyPr lIns="0" tIns="0" rIns="0" bIns="0" rtlCol="0" anchor="t">
            <a:spAutoFit/>
          </a:bodyPr>
          <a:lstStyle/>
          <a:p>
            <a:pPr>
              <a:lnSpc>
                <a:spcPts val="4900"/>
              </a:lnSpc>
              <a:spcBef>
                <a:spcPct val="0"/>
              </a:spcBef>
            </a:pPr>
            <a:r>
              <a:rPr lang="en-US" sz="3500" spc="171">
                <a:solidFill>
                  <a:srgbClr val="216C53"/>
                </a:solidFill>
                <a:latin typeface="Montserrat Ultra-Bold"/>
              </a:rPr>
              <a:t>QUY TRÌNH ĐIỀU CHỈNH NHIỆT ĐỘ TỰ ĐỘNG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sp>
        <p:nvSpPr>
          <p:cNvPr id="2" name="Freeform 2"/>
          <p:cNvSpPr/>
          <p:nvPr/>
        </p:nvSpPr>
        <p:spPr>
          <a:xfrm rot="-5400000" flipV="1">
            <a:off x="16884502" y="8883502"/>
            <a:ext cx="1403498" cy="1403498"/>
          </a:xfrm>
          <a:custGeom>
            <a:avLst/>
            <a:gdLst/>
            <a:ahLst/>
            <a:cxnLst/>
            <a:rect l="l" t="t" r="r" b="b"/>
            <a:pathLst>
              <a:path w="1403498" h="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57676" y="2200772"/>
            <a:ext cx="15426826" cy="8086228"/>
          </a:xfrm>
          <a:custGeom>
            <a:avLst/>
            <a:gdLst/>
            <a:ahLst/>
            <a:cxnLst/>
            <a:rect l="l" t="t" r="r" b="b"/>
            <a:pathLst>
              <a:path w="15426826" h="8086228">
                <a:moveTo>
                  <a:pt x="0" y="0"/>
                </a:moveTo>
                <a:lnTo>
                  <a:pt x="15426826" y="0"/>
                </a:lnTo>
                <a:lnTo>
                  <a:pt x="15426826" y="8086228"/>
                </a:lnTo>
                <a:lnTo>
                  <a:pt x="0" y="8086228"/>
                </a:lnTo>
                <a:lnTo>
                  <a:pt x="0" y="0"/>
                </a:lnTo>
                <a:close/>
              </a:path>
            </a:pathLst>
          </a:custGeom>
          <a:blipFill>
            <a:blip r:embed="rId4"/>
            <a:stretch>
              <a:fillRect/>
            </a:stretch>
          </a:blipFill>
        </p:spPr>
      </p:sp>
      <p:grpSp>
        <p:nvGrpSpPr>
          <p:cNvPr id="4" name="Group 4"/>
          <p:cNvGrpSpPr/>
          <p:nvPr/>
        </p:nvGrpSpPr>
        <p:grpSpPr>
          <a:xfrm>
            <a:off x="17068103" y="1616"/>
            <a:ext cx="1177932" cy="1392235"/>
            <a:chOff x="0" y="0"/>
            <a:chExt cx="1570577" cy="1856313"/>
          </a:xfrm>
        </p:grpSpPr>
        <p:sp>
          <p:nvSpPr>
            <p:cNvPr id="5" name="Freeform 5"/>
            <p:cNvSpPr/>
            <p:nvPr/>
          </p:nvSpPr>
          <p:spPr>
            <a:xfrm>
              <a:off x="0" y="0"/>
              <a:ext cx="1570577" cy="1448857"/>
            </a:xfrm>
            <a:custGeom>
              <a:avLst/>
              <a:gdLst/>
              <a:ahLst/>
              <a:cxnLst/>
              <a:rect l="l" t="t" r="r" b="b"/>
              <a:pathLst>
                <a:path w="1570577" h="1448857">
                  <a:moveTo>
                    <a:pt x="0" y="0"/>
                  </a:moveTo>
                  <a:lnTo>
                    <a:pt x="1570577" y="0"/>
                  </a:lnTo>
                  <a:lnTo>
                    <a:pt x="1570577" y="1448857"/>
                  </a:lnTo>
                  <a:lnTo>
                    <a:pt x="0" y="14488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0" y="1460087"/>
              <a:ext cx="1570577" cy="396225"/>
            </a:xfrm>
            <a:prstGeom prst="rect">
              <a:avLst/>
            </a:prstGeom>
          </p:spPr>
          <p:txBody>
            <a:bodyPr lIns="0" tIns="0" rIns="0" bIns="0" rtlCol="0" anchor="t">
              <a:spAutoFit/>
            </a:bodyPr>
            <a:lstStyle/>
            <a:p>
              <a:pPr algn="ctr">
                <a:lnSpc>
                  <a:spcPts val="2658"/>
                </a:lnSpc>
              </a:pPr>
              <a:r>
                <a:rPr lang="en-US" sz="1661" spc="255">
                  <a:solidFill>
                    <a:srgbClr val="2C6D44"/>
                  </a:solidFill>
                  <a:latin typeface="Glacial Indifference Bold"/>
                </a:rPr>
                <a:t>NHÓM 31</a:t>
              </a:r>
            </a:p>
          </p:txBody>
        </p:sp>
      </p:grpSp>
      <p:sp>
        <p:nvSpPr>
          <p:cNvPr id="7" name="TextBox 7"/>
          <p:cNvSpPr txBox="1"/>
          <p:nvPr/>
        </p:nvSpPr>
        <p:spPr>
          <a:xfrm>
            <a:off x="223597" y="1594347"/>
            <a:ext cx="12699568" cy="606425"/>
          </a:xfrm>
          <a:prstGeom prst="rect">
            <a:avLst/>
          </a:prstGeom>
        </p:spPr>
        <p:txBody>
          <a:bodyPr lIns="0" tIns="0" rIns="0" bIns="0" rtlCol="0" anchor="t">
            <a:spAutoFit/>
          </a:bodyPr>
          <a:lstStyle/>
          <a:p>
            <a:pPr>
              <a:lnSpc>
                <a:spcPts val="4900"/>
              </a:lnSpc>
              <a:spcBef>
                <a:spcPct val="0"/>
              </a:spcBef>
            </a:pPr>
            <a:r>
              <a:rPr lang="en-US" sz="3500" spc="171">
                <a:solidFill>
                  <a:srgbClr val="216C53"/>
                </a:solidFill>
                <a:latin typeface="Montserrat Ultra-Bold"/>
              </a:rPr>
              <a:t>QUY TRÌNH ĐIỀU CHỈNH NỒNG ĐỘ CO2 TỰ ĐỘNG</a:t>
            </a:r>
          </a:p>
        </p:txBody>
      </p:sp>
      <p:sp>
        <p:nvSpPr>
          <p:cNvPr id="8" name="Freeform 8"/>
          <p:cNvSpPr/>
          <p:nvPr/>
        </p:nvSpPr>
        <p:spPr>
          <a:xfrm>
            <a:off x="28575" y="38100"/>
            <a:ext cx="2264008" cy="1251647"/>
          </a:xfrm>
          <a:custGeom>
            <a:avLst/>
            <a:gdLst/>
            <a:ahLst/>
            <a:cxnLst/>
            <a:rect l="l" t="t" r="r" b="b"/>
            <a:pathLst>
              <a:path w="2264008" h="1251647">
                <a:moveTo>
                  <a:pt x="0" y="0"/>
                </a:moveTo>
                <a:lnTo>
                  <a:pt x="2264008" y="0"/>
                </a:lnTo>
                <a:lnTo>
                  <a:pt x="2264008" y="1251647"/>
                </a:lnTo>
                <a:lnTo>
                  <a:pt x="0" y="1251647"/>
                </a:lnTo>
                <a:lnTo>
                  <a:pt x="0" y="0"/>
                </a:lnTo>
                <a:close/>
              </a:path>
            </a:pathLst>
          </a:custGeom>
          <a:blipFill>
            <a:blip r:embed="rId7"/>
            <a:stretch>
              <a:fillRect/>
            </a:stretch>
          </a:blipFill>
        </p:spPr>
      </p:sp>
      <p:sp>
        <p:nvSpPr>
          <p:cNvPr id="9" name="TextBox 9"/>
          <p:cNvSpPr txBox="1"/>
          <p:nvPr/>
        </p:nvSpPr>
        <p:spPr>
          <a:xfrm>
            <a:off x="4000494" y="175864"/>
            <a:ext cx="10287012" cy="1053266"/>
          </a:xfrm>
          <a:prstGeom prst="rect">
            <a:avLst/>
          </a:prstGeom>
        </p:spPr>
        <p:txBody>
          <a:bodyPr lIns="0" tIns="0" rIns="0" bIns="0" rtlCol="0" anchor="t">
            <a:spAutoFit/>
          </a:bodyPr>
          <a:lstStyle/>
          <a:p>
            <a:pPr algn="ctr">
              <a:lnSpc>
                <a:spcPts val="8620"/>
              </a:lnSpc>
              <a:spcBef>
                <a:spcPct val="0"/>
              </a:spcBef>
            </a:pPr>
            <a:r>
              <a:rPr lang="en-US" sz="6157" spc="301">
                <a:solidFill>
                  <a:srgbClr val="216C53"/>
                </a:solidFill>
                <a:latin typeface="Montserrat Bold"/>
                <a:ea typeface="Montserrat Bold"/>
              </a:rPr>
              <a:t>QUY TRÌNH CƠ ﻿BẢN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sp>
        <p:nvSpPr>
          <p:cNvPr id="2" name="Freeform 2"/>
          <p:cNvSpPr/>
          <p:nvPr/>
        </p:nvSpPr>
        <p:spPr>
          <a:xfrm rot="-5400000" flipV="1">
            <a:off x="16884502" y="8883502"/>
            <a:ext cx="1403498" cy="1403498"/>
          </a:xfrm>
          <a:custGeom>
            <a:avLst/>
            <a:gdLst/>
            <a:ahLst/>
            <a:cxnLst/>
            <a:rect l="l" t="t" r="r" b="b"/>
            <a:pathLst>
              <a:path w="1403498" h="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75006" y="2200772"/>
            <a:ext cx="15537988" cy="8086228"/>
          </a:xfrm>
          <a:custGeom>
            <a:avLst/>
            <a:gdLst/>
            <a:ahLst/>
            <a:cxnLst/>
            <a:rect l="l" t="t" r="r" b="b"/>
            <a:pathLst>
              <a:path w="15537988" h="8086228">
                <a:moveTo>
                  <a:pt x="0" y="0"/>
                </a:moveTo>
                <a:lnTo>
                  <a:pt x="15537988" y="0"/>
                </a:lnTo>
                <a:lnTo>
                  <a:pt x="15537988" y="8086228"/>
                </a:lnTo>
                <a:lnTo>
                  <a:pt x="0" y="8086228"/>
                </a:lnTo>
                <a:lnTo>
                  <a:pt x="0" y="0"/>
                </a:lnTo>
                <a:close/>
              </a:path>
            </a:pathLst>
          </a:custGeom>
          <a:blipFill>
            <a:blip r:embed="rId4"/>
            <a:stretch>
              <a:fillRect/>
            </a:stretch>
          </a:blipFill>
        </p:spPr>
      </p:sp>
      <p:grpSp>
        <p:nvGrpSpPr>
          <p:cNvPr id="4" name="Group 4"/>
          <p:cNvGrpSpPr/>
          <p:nvPr/>
        </p:nvGrpSpPr>
        <p:grpSpPr>
          <a:xfrm>
            <a:off x="17068103" y="1616"/>
            <a:ext cx="1177932" cy="1392235"/>
            <a:chOff x="0" y="0"/>
            <a:chExt cx="1570577" cy="1856313"/>
          </a:xfrm>
        </p:grpSpPr>
        <p:sp>
          <p:nvSpPr>
            <p:cNvPr id="5" name="Freeform 5"/>
            <p:cNvSpPr/>
            <p:nvPr/>
          </p:nvSpPr>
          <p:spPr>
            <a:xfrm>
              <a:off x="0" y="0"/>
              <a:ext cx="1570577" cy="1448857"/>
            </a:xfrm>
            <a:custGeom>
              <a:avLst/>
              <a:gdLst/>
              <a:ahLst/>
              <a:cxnLst/>
              <a:rect l="l" t="t" r="r" b="b"/>
              <a:pathLst>
                <a:path w="1570577" h="1448857">
                  <a:moveTo>
                    <a:pt x="0" y="0"/>
                  </a:moveTo>
                  <a:lnTo>
                    <a:pt x="1570577" y="0"/>
                  </a:lnTo>
                  <a:lnTo>
                    <a:pt x="1570577" y="1448857"/>
                  </a:lnTo>
                  <a:lnTo>
                    <a:pt x="0" y="14488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0" y="1460087"/>
              <a:ext cx="1570577" cy="396225"/>
            </a:xfrm>
            <a:prstGeom prst="rect">
              <a:avLst/>
            </a:prstGeom>
          </p:spPr>
          <p:txBody>
            <a:bodyPr lIns="0" tIns="0" rIns="0" bIns="0" rtlCol="0" anchor="t">
              <a:spAutoFit/>
            </a:bodyPr>
            <a:lstStyle/>
            <a:p>
              <a:pPr algn="ctr">
                <a:lnSpc>
                  <a:spcPts val="2658"/>
                </a:lnSpc>
              </a:pPr>
              <a:r>
                <a:rPr lang="en-US" sz="1661" spc="255">
                  <a:solidFill>
                    <a:srgbClr val="2C6D44"/>
                  </a:solidFill>
                  <a:latin typeface="Glacial Indifference Bold"/>
                </a:rPr>
                <a:t>NHÓM 31</a:t>
              </a:r>
            </a:p>
          </p:txBody>
        </p:sp>
      </p:grpSp>
      <p:sp>
        <p:nvSpPr>
          <p:cNvPr id="7" name="TextBox 7"/>
          <p:cNvSpPr txBox="1"/>
          <p:nvPr/>
        </p:nvSpPr>
        <p:spPr>
          <a:xfrm>
            <a:off x="223597" y="1594347"/>
            <a:ext cx="11180063" cy="606425"/>
          </a:xfrm>
          <a:prstGeom prst="rect">
            <a:avLst/>
          </a:prstGeom>
        </p:spPr>
        <p:txBody>
          <a:bodyPr lIns="0" tIns="0" rIns="0" bIns="0" rtlCol="0" anchor="t">
            <a:spAutoFit/>
          </a:bodyPr>
          <a:lstStyle/>
          <a:p>
            <a:pPr>
              <a:lnSpc>
                <a:spcPts val="4900"/>
              </a:lnSpc>
              <a:spcBef>
                <a:spcPct val="0"/>
              </a:spcBef>
            </a:pPr>
            <a:r>
              <a:rPr lang="en-US" sz="3500" spc="171">
                <a:solidFill>
                  <a:srgbClr val="216C53"/>
                </a:solidFill>
                <a:latin typeface="Montserrat Ultra-Bold"/>
              </a:rPr>
              <a:t>QUY TRÌNH BẬT ĐÈN CHIẾU SÁNG TỰ ĐỘNG</a:t>
            </a:r>
          </a:p>
        </p:txBody>
      </p:sp>
      <p:sp>
        <p:nvSpPr>
          <p:cNvPr id="8" name="Freeform 8"/>
          <p:cNvSpPr/>
          <p:nvPr/>
        </p:nvSpPr>
        <p:spPr>
          <a:xfrm>
            <a:off x="28575" y="38100"/>
            <a:ext cx="2264008" cy="1251647"/>
          </a:xfrm>
          <a:custGeom>
            <a:avLst/>
            <a:gdLst/>
            <a:ahLst/>
            <a:cxnLst/>
            <a:rect l="l" t="t" r="r" b="b"/>
            <a:pathLst>
              <a:path w="2264008" h="1251647">
                <a:moveTo>
                  <a:pt x="0" y="0"/>
                </a:moveTo>
                <a:lnTo>
                  <a:pt x="2264008" y="0"/>
                </a:lnTo>
                <a:lnTo>
                  <a:pt x="2264008" y="1251647"/>
                </a:lnTo>
                <a:lnTo>
                  <a:pt x="0" y="1251647"/>
                </a:lnTo>
                <a:lnTo>
                  <a:pt x="0" y="0"/>
                </a:lnTo>
                <a:close/>
              </a:path>
            </a:pathLst>
          </a:custGeom>
          <a:blipFill>
            <a:blip r:embed="rId7"/>
            <a:stretch>
              <a:fillRect/>
            </a:stretch>
          </a:blipFill>
        </p:spPr>
      </p:sp>
      <p:sp>
        <p:nvSpPr>
          <p:cNvPr id="9" name="TextBox 9"/>
          <p:cNvSpPr txBox="1"/>
          <p:nvPr/>
        </p:nvSpPr>
        <p:spPr>
          <a:xfrm>
            <a:off x="4000494" y="175864"/>
            <a:ext cx="10287012" cy="1053266"/>
          </a:xfrm>
          <a:prstGeom prst="rect">
            <a:avLst/>
          </a:prstGeom>
        </p:spPr>
        <p:txBody>
          <a:bodyPr lIns="0" tIns="0" rIns="0" bIns="0" rtlCol="0" anchor="t">
            <a:spAutoFit/>
          </a:bodyPr>
          <a:lstStyle/>
          <a:p>
            <a:pPr algn="ctr">
              <a:lnSpc>
                <a:spcPts val="8620"/>
              </a:lnSpc>
              <a:spcBef>
                <a:spcPct val="0"/>
              </a:spcBef>
            </a:pPr>
            <a:r>
              <a:rPr lang="en-US" sz="6157" spc="301">
                <a:solidFill>
                  <a:srgbClr val="216C53"/>
                </a:solidFill>
                <a:latin typeface="Montserrat Bold"/>
                <a:ea typeface="Montserrat Bold"/>
              </a:rPr>
              <a:t>QUY TRÌNH CƠ ﻿BẢN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sp>
        <p:nvSpPr>
          <p:cNvPr id="2" name="Freeform 2"/>
          <p:cNvSpPr/>
          <p:nvPr/>
        </p:nvSpPr>
        <p:spPr>
          <a:xfrm rot="-5400000" flipV="1">
            <a:off x="16884502" y="8883502"/>
            <a:ext cx="1403498" cy="1403498"/>
          </a:xfrm>
          <a:custGeom>
            <a:avLst/>
            <a:gdLst/>
            <a:ahLst/>
            <a:cxnLst/>
            <a:rect l="l" t="t" r="r" b="b"/>
            <a:pathLst>
              <a:path w="1403498" h="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7068103" y="1616"/>
            <a:ext cx="1177932" cy="1392235"/>
            <a:chOff x="0" y="0"/>
            <a:chExt cx="1570577" cy="1856313"/>
          </a:xfrm>
        </p:grpSpPr>
        <p:sp>
          <p:nvSpPr>
            <p:cNvPr id="5" name="Freeform 5"/>
            <p:cNvSpPr/>
            <p:nvPr/>
          </p:nvSpPr>
          <p:spPr>
            <a:xfrm>
              <a:off x="0" y="0"/>
              <a:ext cx="1570577" cy="1448857"/>
            </a:xfrm>
            <a:custGeom>
              <a:avLst/>
              <a:gdLst/>
              <a:ahLst/>
              <a:cxnLst/>
              <a:rect l="l" t="t" r="r" b="b"/>
              <a:pathLst>
                <a:path w="1570577" h="1448857">
                  <a:moveTo>
                    <a:pt x="0" y="0"/>
                  </a:moveTo>
                  <a:lnTo>
                    <a:pt x="1570577" y="0"/>
                  </a:lnTo>
                  <a:lnTo>
                    <a:pt x="1570577" y="1448857"/>
                  </a:lnTo>
                  <a:lnTo>
                    <a:pt x="0" y="14488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0" y="1460087"/>
              <a:ext cx="1570577" cy="396225"/>
            </a:xfrm>
            <a:prstGeom prst="rect">
              <a:avLst/>
            </a:prstGeom>
          </p:spPr>
          <p:txBody>
            <a:bodyPr lIns="0" tIns="0" rIns="0" bIns="0" rtlCol="0" anchor="t">
              <a:spAutoFit/>
            </a:bodyPr>
            <a:lstStyle/>
            <a:p>
              <a:pPr algn="ctr">
                <a:lnSpc>
                  <a:spcPts val="2658"/>
                </a:lnSpc>
              </a:pPr>
              <a:r>
                <a:rPr lang="en-US" sz="1661" spc="255">
                  <a:solidFill>
                    <a:srgbClr val="2C6D44"/>
                  </a:solidFill>
                  <a:latin typeface="Glacial Indifference Bold"/>
                </a:rPr>
                <a:t>NHÓM 31</a:t>
              </a:r>
            </a:p>
          </p:txBody>
        </p:sp>
      </p:grpSp>
      <p:sp>
        <p:nvSpPr>
          <p:cNvPr id="7" name="TextBox 7"/>
          <p:cNvSpPr txBox="1"/>
          <p:nvPr/>
        </p:nvSpPr>
        <p:spPr>
          <a:xfrm>
            <a:off x="223597" y="1594347"/>
            <a:ext cx="11180063" cy="582211"/>
          </a:xfrm>
          <a:prstGeom prst="rect">
            <a:avLst/>
          </a:prstGeom>
        </p:spPr>
        <p:txBody>
          <a:bodyPr lIns="0" tIns="0" rIns="0" bIns="0" rtlCol="0" anchor="t">
            <a:spAutoFit/>
          </a:bodyPr>
          <a:lstStyle/>
          <a:p>
            <a:pPr>
              <a:lnSpc>
                <a:spcPts val="4900"/>
              </a:lnSpc>
              <a:spcBef>
                <a:spcPct val="0"/>
              </a:spcBef>
            </a:pPr>
            <a:r>
              <a:rPr lang="en-US" sz="3500" spc="171">
                <a:solidFill>
                  <a:srgbClr val="216C53"/>
                </a:solidFill>
                <a:latin typeface="Montserrat Ultra-Bold"/>
              </a:rPr>
              <a:t>QUY TRÌNH </a:t>
            </a:r>
            <a:r>
              <a:rPr lang="vi-VN" sz="3500" spc="171">
                <a:solidFill>
                  <a:srgbClr val="216C53"/>
                </a:solidFill>
                <a:latin typeface="Montserrat Ultra-Bold"/>
              </a:rPr>
              <a:t>BÓN PHÂN </a:t>
            </a:r>
            <a:r>
              <a:rPr lang="en-US" sz="3500" spc="171">
                <a:solidFill>
                  <a:srgbClr val="216C53"/>
                </a:solidFill>
                <a:latin typeface="Montserrat Ultra-Bold"/>
              </a:rPr>
              <a:t>TỰ ĐỘNG</a:t>
            </a:r>
          </a:p>
        </p:txBody>
      </p:sp>
      <p:sp>
        <p:nvSpPr>
          <p:cNvPr id="8" name="Freeform 8"/>
          <p:cNvSpPr/>
          <p:nvPr/>
        </p:nvSpPr>
        <p:spPr>
          <a:xfrm>
            <a:off x="28575" y="38100"/>
            <a:ext cx="2264008" cy="1251647"/>
          </a:xfrm>
          <a:custGeom>
            <a:avLst/>
            <a:gdLst/>
            <a:ahLst/>
            <a:cxnLst/>
            <a:rect l="l" t="t" r="r" b="b"/>
            <a:pathLst>
              <a:path w="2264008" h="1251647">
                <a:moveTo>
                  <a:pt x="0" y="0"/>
                </a:moveTo>
                <a:lnTo>
                  <a:pt x="2264008" y="0"/>
                </a:lnTo>
                <a:lnTo>
                  <a:pt x="2264008" y="1251647"/>
                </a:lnTo>
                <a:lnTo>
                  <a:pt x="0" y="1251647"/>
                </a:lnTo>
                <a:lnTo>
                  <a:pt x="0" y="0"/>
                </a:lnTo>
                <a:close/>
              </a:path>
            </a:pathLst>
          </a:custGeom>
          <a:blipFill>
            <a:blip r:embed="rId6"/>
            <a:stretch>
              <a:fillRect/>
            </a:stretch>
          </a:blipFill>
        </p:spPr>
      </p:sp>
      <p:sp>
        <p:nvSpPr>
          <p:cNvPr id="9" name="TextBox 9"/>
          <p:cNvSpPr txBox="1"/>
          <p:nvPr/>
        </p:nvSpPr>
        <p:spPr>
          <a:xfrm>
            <a:off x="4000494" y="175864"/>
            <a:ext cx="10287012" cy="1053266"/>
          </a:xfrm>
          <a:prstGeom prst="rect">
            <a:avLst/>
          </a:prstGeom>
        </p:spPr>
        <p:txBody>
          <a:bodyPr lIns="0" tIns="0" rIns="0" bIns="0" rtlCol="0" anchor="t">
            <a:spAutoFit/>
          </a:bodyPr>
          <a:lstStyle/>
          <a:p>
            <a:pPr algn="ctr">
              <a:lnSpc>
                <a:spcPts val="8620"/>
              </a:lnSpc>
              <a:spcBef>
                <a:spcPct val="0"/>
              </a:spcBef>
            </a:pPr>
            <a:r>
              <a:rPr lang="en-US" sz="6157" spc="301">
                <a:solidFill>
                  <a:srgbClr val="216C53"/>
                </a:solidFill>
                <a:latin typeface="Montserrat Bold"/>
                <a:ea typeface="Montserrat Bold"/>
              </a:rPr>
              <a:t>QUY TRÌNH CƠ ﻿BẢN</a:t>
            </a:r>
          </a:p>
        </p:txBody>
      </p:sp>
      <p:pic>
        <p:nvPicPr>
          <p:cNvPr id="10" name="Picture 9">
            <a:extLst>
              <a:ext uri="{FF2B5EF4-FFF2-40B4-BE49-F238E27FC236}">
                <a16:creationId xmlns:a16="http://schemas.microsoft.com/office/drawing/2014/main" id="{4947E67D-BF04-9AA8-B72A-BA17E51DBF76}"/>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629411" y="2223632"/>
            <a:ext cx="15029178" cy="8086228"/>
          </a:xfrm>
          <a:prstGeom prst="rect">
            <a:avLst/>
          </a:prstGeom>
          <a:noFill/>
        </p:spPr>
      </p:pic>
    </p:spTree>
    <p:extLst>
      <p:ext uri="{BB962C8B-B14F-4D97-AF65-F5344CB8AC3E}">
        <p14:creationId xmlns:p14="http://schemas.microsoft.com/office/powerpoint/2010/main" val="38252121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sp>
        <p:nvSpPr>
          <p:cNvPr id="2" name="Freeform 2"/>
          <p:cNvSpPr/>
          <p:nvPr/>
        </p:nvSpPr>
        <p:spPr>
          <a:xfrm>
            <a:off x="28575" y="38100"/>
            <a:ext cx="2264008" cy="1251647"/>
          </a:xfrm>
          <a:custGeom>
            <a:avLst/>
            <a:gdLst/>
            <a:ahLst/>
            <a:cxnLst/>
            <a:rect l="l" t="t" r="r" b="b"/>
            <a:pathLst>
              <a:path w="2264008" h="1251647">
                <a:moveTo>
                  <a:pt x="0" y="0"/>
                </a:moveTo>
                <a:lnTo>
                  <a:pt x="2264008" y="0"/>
                </a:lnTo>
                <a:lnTo>
                  <a:pt x="2264008" y="1251647"/>
                </a:lnTo>
                <a:lnTo>
                  <a:pt x="0" y="1251647"/>
                </a:lnTo>
                <a:lnTo>
                  <a:pt x="0" y="0"/>
                </a:lnTo>
                <a:close/>
              </a:path>
            </a:pathLst>
          </a:custGeom>
          <a:blipFill>
            <a:blip r:embed="rId2"/>
            <a:stretch>
              <a:fillRect/>
            </a:stretch>
          </a:blipFill>
        </p:spPr>
      </p:sp>
      <p:sp>
        <p:nvSpPr>
          <p:cNvPr id="5" name="TextBox 5"/>
          <p:cNvSpPr txBox="1"/>
          <p:nvPr/>
        </p:nvSpPr>
        <p:spPr>
          <a:xfrm>
            <a:off x="12192000" y="2095500"/>
            <a:ext cx="5715000" cy="6853415"/>
          </a:xfrm>
          <a:prstGeom prst="rect">
            <a:avLst/>
          </a:prstGeom>
        </p:spPr>
        <p:txBody>
          <a:bodyPr wrap="square" lIns="0" tIns="0" rIns="0" bIns="0" rtlCol="0" anchor="t">
            <a:spAutoFit/>
          </a:bodyPr>
          <a:lstStyle/>
          <a:p>
            <a:pPr marL="342900" lvl="1" indent="-342900">
              <a:lnSpc>
                <a:spcPct val="150000"/>
              </a:lnSpc>
              <a:buFont typeface="Wingdings" panose="05000000000000000000" pitchFamily="2" charset="2"/>
              <a:buChar char="§"/>
            </a:pPr>
            <a:r>
              <a:rPr lang="en-US" sz="3000">
                <a:solidFill>
                  <a:srgbClr val="000000"/>
                </a:solidFill>
                <a:latin typeface="Montserrat Ultra"/>
                <a:ea typeface="Cambria" panose="02040503050406030204" pitchFamily="18" charset="0"/>
              </a:rPr>
              <a:t>Các thiết bị IoT được kết nối không dây với Home Gateway</a:t>
            </a:r>
          </a:p>
          <a:p>
            <a:pPr marL="342900" lvl="1" indent="-342900">
              <a:lnSpc>
                <a:spcPct val="150000"/>
              </a:lnSpc>
              <a:buFont typeface="Wingdings" panose="05000000000000000000" pitchFamily="2" charset="2"/>
              <a:buChar char="§"/>
            </a:pPr>
            <a:r>
              <a:rPr lang="en-US" sz="3000">
                <a:solidFill>
                  <a:srgbClr val="000000"/>
                </a:solidFill>
                <a:latin typeface="Montserrat Ultra"/>
                <a:ea typeface="Cambria" panose="02040503050406030204" pitchFamily="18" charset="0"/>
              </a:rPr>
              <a:t>Quản lý thông qua server:</a:t>
            </a:r>
          </a:p>
          <a:p>
            <a:pPr>
              <a:lnSpc>
                <a:spcPct val="150000"/>
              </a:lnSpc>
            </a:pPr>
            <a:r>
              <a:rPr lang="en-US" sz="3000">
                <a:solidFill>
                  <a:srgbClr val="000000"/>
                </a:solidFill>
                <a:latin typeface="Montserrat Ultra"/>
                <a:ea typeface="Cambria" panose="02040503050406030204" pitchFamily="18" charset="0"/>
              </a:rPr>
              <a:t>     192.168.2.3/255.255.255.0</a:t>
            </a:r>
            <a:endParaRPr lang="vi-VN" sz="3000">
              <a:solidFill>
                <a:srgbClr val="000000"/>
              </a:solidFill>
              <a:latin typeface="Montserrat Ultra"/>
              <a:ea typeface="Cambria" panose="02040503050406030204" pitchFamily="18" charset="0"/>
            </a:endParaRPr>
          </a:p>
          <a:p>
            <a:pPr marL="342900" indent="-342900">
              <a:lnSpc>
                <a:spcPct val="150000"/>
              </a:lnSpc>
              <a:buFont typeface="Wingdings" panose="05000000000000000000" pitchFamily="2" charset="2"/>
              <a:buChar char="§"/>
            </a:pPr>
            <a:r>
              <a:rPr lang="en-US" sz="3000">
                <a:solidFill>
                  <a:srgbClr val="000000"/>
                </a:solidFill>
                <a:latin typeface="Montserrat Ultra"/>
                <a:ea typeface="Cambria" panose="02040503050406030204" pitchFamily="18" charset="0"/>
              </a:rPr>
              <a:t>Điều khiển, giám sát bằng laptop được kết nối với Home Gateway hoặc sử dụng Central Office</a:t>
            </a:r>
            <a:r>
              <a:rPr lang="vi-VN" sz="3000">
                <a:solidFill>
                  <a:srgbClr val="000000"/>
                </a:solidFill>
                <a:latin typeface="Montserrat Ultra"/>
                <a:ea typeface="Cambria" panose="02040503050406030204" pitchFamily="18" charset="0"/>
              </a:rPr>
              <a:t> </a:t>
            </a:r>
            <a:r>
              <a:rPr lang="en-US" sz="3000">
                <a:solidFill>
                  <a:srgbClr val="000000"/>
                </a:solidFill>
                <a:latin typeface="Montserrat Ultra"/>
                <a:ea typeface="Cambria" panose="02040503050406030204" pitchFamily="18" charset="0"/>
              </a:rPr>
              <a:t>Server và Cell Tower để phát mạng 3G/4G và sử dụng smartphone kết nối với mạng 3G/4G.</a:t>
            </a:r>
          </a:p>
        </p:txBody>
      </p:sp>
      <p:sp>
        <p:nvSpPr>
          <p:cNvPr id="6" name="TextBox 9">
            <a:extLst>
              <a:ext uri="{FF2B5EF4-FFF2-40B4-BE49-F238E27FC236}">
                <a16:creationId xmlns:a16="http://schemas.microsoft.com/office/drawing/2014/main" id="{9CE7B3BB-96F0-97AF-27A5-27415A27D4BF}"/>
              </a:ext>
            </a:extLst>
          </p:cNvPr>
          <p:cNvSpPr txBox="1"/>
          <p:nvPr/>
        </p:nvSpPr>
        <p:spPr>
          <a:xfrm>
            <a:off x="4000494" y="175864"/>
            <a:ext cx="10287012" cy="1053266"/>
          </a:xfrm>
          <a:prstGeom prst="rect">
            <a:avLst/>
          </a:prstGeom>
        </p:spPr>
        <p:txBody>
          <a:bodyPr lIns="0" tIns="0" rIns="0" bIns="0" rtlCol="0" anchor="t">
            <a:spAutoFit/>
          </a:bodyPr>
          <a:lstStyle/>
          <a:p>
            <a:pPr algn="ctr">
              <a:lnSpc>
                <a:spcPts val="8620"/>
              </a:lnSpc>
              <a:spcBef>
                <a:spcPct val="0"/>
              </a:spcBef>
            </a:pPr>
            <a:r>
              <a:rPr lang="en-US" sz="6157" spc="301">
                <a:solidFill>
                  <a:srgbClr val="216C53"/>
                </a:solidFill>
                <a:latin typeface="Montserrat Bold"/>
              </a:rPr>
              <a:t>MÔ HÌNH CHUNG</a:t>
            </a:r>
          </a:p>
        </p:txBody>
      </p:sp>
      <p:grpSp>
        <p:nvGrpSpPr>
          <p:cNvPr id="7" name="Group 9">
            <a:extLst>
              <a:ext uri="{FF2B5EF4-FFF2-40B4-BE49-F238E27FC236}">
                <a16:creationId xmlns:a16="http://schemas.microsoft.com/office/drawing/2014/main" id="{62CB64D2-3856-2593-8015-004D7E552B99}"/>
              </a:ext>
            </a:extLst>
          </p:cNvPr>
          <p:cNvGrpSpPr/>
          <p:nvPr/>
        </p:nvGrpSpPr>
        <p:grpSpPr>
          <a:xfrm>
            <a:off x="17068103" y="1616"/>
            <a:ext cx="1177932" cy="1392235"/>
            <a:chOff x="0" y="0"/>
            <a:chExt cx="1570577" cy="1856313"/>
          </a:xfrm>
        </p:grpSpPr>
        <p:sp>
          <p:nvSpPr>
            <p:cNvPr id="8" name="Freeform 10">
              <a:extLst>
                <a:ext uri="{FF2B5EF4-FFF2-40B4-BE49-F238E27FC236}">
                  <a16:creationId xmlns:a16="http://schemas.microsoft.com/office/drawing/2014/main" id="{4B3083BD-B3F7-887A-0EDF-63F53727316A}"/>
                </a:ext>
              </a:extLst>
            </p:cNvPr>
            <p:cNvSpPr/>
            <p:nvPr/>
          </p:nvSpPr>
          <p:spPr>
            <a:xfrm>
              <a:off x="0" y="0"/>
              <a:ext cx="1570577" cy="1448857"/>
            </a:xfrm>
            <a:custGeom>
              <a:avLst/>
              <a:gdLst/>
              <a:ahLst/>
              <a:cxnLst/>
              <a:rect l="l" t="t" r="r" b="b"/>
              <a:pathLst>
                <a:path w="1570577" h="1448857">
                  <a:moveTo>
                    <a:pt x="0" y="0"/>
                  </a:moveTo>
                  <a:lnTo>
                    <a:pt x="1570577" y="0"/>
                  </a:lnTo>
                  <a:lnTo>
                    <a:pt x="1570577" y="1448857"/>
                  </a:lnTo>
                  <a:lnTo>
                    <a:pt x="0" y="14488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11">
              <a:extLst>
                <a:ext uri="{FF2B5EF4-FFF2-40B4-BE49-F238E27FC236}">
                  <a16:creationId xmlns:a16="http://schemas.microsoft.com/office/drawing/2014/main" id="{3DE2F0EB-CDA0-9AEC-A7C9-F9EA7A6EDA18}"/>
                </a:ext>
              </a:extLst>
            </p:cNvPr>
            <p:cNvSpPr txBox="1"/>
            <p:nvPr/>
          </p:nvSpPr>
          <p:spPr>
            <a:xfrm>
              <a:off x="0" y="1460087"/>
              <a:ext cx="1570577" cy="396225"/>
            </a:xfrm>
            <a:prstGeom prst="rect">
              <a:avLst/>
            </a:prstGeom>
          </p:spPr>
          <p:txBody>
            <a:bodyPr lIns="0" tIns="0" rIns="0" bIns="0" rtlCol="0" anchor="t">
              <a:spAutoFit/>
            </a:bodyPr>
            <a:lstStyle/>
            <a:p>
              <a:pPr algn="ctr">
                <a:lnSpc>
                  <a:spcPts val="2658"/>
                </a:lnSpc>
              </a:pPr>
              <a:r>
                <a:rPr lang="en-US" sz="1661" spc="255">
                  <a:solidFill>
                    <a:srgbClr val="2C6D44"/>
                  </a:solidFill>
                  <a:latin typeface="Glacial Indifference Bold"/>
                </a:rPr>
                <a:t>NHÓM 31</a:t>
              </a:r>
            </a:p>
          </p:txBody>
        </p:sp>
      </p:grpSp>
      <p:pic>
        <p:nvPicPr>
          <p:cNvPr id="4" name="Picture 3">
            <a:extLst>
              <a:ext uri="{FF2B5EF4-FFF2-40B4-BE49-F238E27FC236}">
                <a16:creationId xmlns:a16="http://schemas.microsoft.com/office/drawing/2014/main" id="{8F8733FF-D20E-D886-16FB-3F3A57FCAA2E}"/>
              </a:ext>
            </a:extLst>
          </p:cNvPr>
          <p:cNvPicPr>
            <a:picLocks noChangeAspect="1"/>
          </p:cNvPicPr>
          <p:nvPr/>
        </p:nvPicPr>
        <p:blipFill>
          <a:blip r:embed="rId5"/>
          <a:stretch>
            <a:fillRect/>
          </a:stretch>
        </p:blipFill>
        <p:spPr>
          <a:xfrm>
            <a:off x="585029" y="2095500"/>
            <a:ext cx="11237746" cy="7467600"/>
          </a:xfrm>
          <a:prstGeom prst="rect">
            <a:avLst/>
          </a:prstGeom>
          <a:effectLst>
            <a:outerShdw blurRad="63500" sx="102000" sy="102000" algn="ctr" rotWithShape="0">
              <a:prstClr val="black">
                <a:alpha val="40000"/>
              </a:prst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sp>
        <p:nvSpPr>
          <p:cNvPr id="2" name="Freeform 2"/>
          <p:cNvSpPr/>
          <p:nvPr/>
        </p:nvSpPr>
        <p:spPr>
          <a:xfrm>
            <a:off x="28575" y="38100"/>
            <a:ext cx="2264008" cy="1251647"/>
          </a:xfrm>
          <a:custGeom>
            <a:avLst/>
            <a:gdLst/>
            <a:ahLst/>
            <a:cxnLst/>
            <a:rect l="l" t="t" r="r" b="b"/>
            <a:pathLst>
              <a:path w="2264008" h="1251647">
                <a:moveTo>
                  <a:pt x="0" y="0"/>
                </a:moveTo>
                <a:lnTo>
                  <a:pt x="2264008" y="0"/>
                </a:lnTo>
                <a:lnTo>
                  <a:pt x="2264008" y="1251647"/>
                </a:lnTo>
                <a:lnTo>
                  <a:pt x="0" y="1251647"/>
                </a:lnTo>
                <a:lnTo>
                  <a:pt x="0" y="0"/>
                </a:lnTo>
                <a:close/>
              </a:path>
            </a:pathLst>
          </a:custGeom>
          <a:blipFill>
            <a:blip r:embed="rId2"/>
            <a:stretch>
              <a:fillRect/>
            </a:stretch>
          </a:blipFill>
        </p:spPr>
      </p:sp>
      <p:sp>
        <p:nvSpPr>
          <p:cNvPr id="6" name="TextBox 9">
            <a:extLst>
              <a:ext uri="{FF2B5EF4-FFF2-40B4-BE49-F238E27FC236}">
                <a16:creationId xmlns:a16="http://schemas.microsoft.com/office/drawing/2014/main" id="{9B0C8D3B-F8CD-2BAE-9FD6-75FFE1E4C05F}"/>
              </a:ext>
            </a:extLst>
          </p:cNvPr>
          <p:cNvSpPr txBox="1"/>
          <p:nvPr/>
        </p:nvSpPr>
        <p:spPr>
          <a:xfrm>
            <a:off x="4000494" y="175864"/>
            <a:ext cx="10287012" cy="1053266"/>
          </a:xfrm>
          <a:prstGeom prst="rect">
            <a:avLst/>
          </a:prstGeom>
        </p:spPr>
        <p:txBody>
          <a:bodyPr lIns="0" tIns="0" rIns="0" bIns="0" rtlCol="0" anchor="t">
            <a:spAutoFit/>
          </a:bodyPr>
          <a:lstStyle/>
          <a:p>
            <a:pPr algn="ctr">
              <a:lnSpc>
                <a:spcPts val="8620"/>
              </a:lnSpc>
              <a:spcBef>
                <a:spcPct val="0"/>
              </a:spcBef>
            </a:pPr>
            <a:r>
              <a:rPr lang="en-US" sz="6157" spc="301">
                <a:solidFill>
                  <a:srgbClr val="216C53"/>
                </a:solidFill>
                <a:latin typeface="Montserrat Bold"/>
              </a:rPr>
              <a:t>MÔ HÌNH </a:t>
            </a:r>
            <a:r>
              <a:rPr lang="vi-VN" sz="6157" spc="301">
                <a:solidFill>
                  <a:srgbClr val="216C53"/>
                </a:solidFill>
                <a:latin typeface="Montserrat Bold"/>
              </a:rPr>
              <a:t>MẠNG</a:t>
            </a:r>
            <a:endParaRPr lang="en-US" sz="6157" spc="301">
              <a:solidFill>
                <a:srgbClr val="216C53"/>
              </a:solidFill>
              <a:latin typeface="Montserrat Bold"/>
            </a:endParaRPr>
          </a:p>
        </p:txBody>
      </p:sp>
      <p:grpSp>
        <p:nvGrpSpPr>
          <p:cNvPr id="7" name="Group 9">
            <a:extLst>
              <a:ext uri="{FF2B5EF4-FFF2-40B4-BE49-F238E27FC236}">
                <a16:creationId xmlns:a16="http://schemas.microsoft.com/office/drawing/2014/main" id="{D9ACDB20-0AF4-8BB1-1471-EE565CA49716}"/>
              </a:ext>
            </a:extLst>
          </p:cNvPr>
          <p:cNvGrpSpPr/>
          <p:nvPr/>
        </p:nvGrpSpPr>
        <p:grpSpPr>
          <a:xfrm>
            <a:off x="17068103" y="1616"/>
            <a:ext cx="1177932" cy="1392235"/>
            <a:chOff x="0" y="0"/>
            <a:chExt cx="1570577" cy="1856313"/>
          </a:xfrm>
        </p:grpSpPr>
        <p:sp>
          <p:nvSpPr>
            <p:cNvPr id="8" name="Freeform 10">
              <a:extLst>
                <a:ext uri="{FF2B5EF4-FFF2-40B4-BE49-F238E27FC236}">
                  <a16:creationId xmlns:a16="http://schemas.microsoft.com/office/drawing/2014/main" id="{7FC2D87B-EA2C-58BF-2E78-A8F266F0FFF3}"/>
                </a:ext>
              </a:extLst>
            </p:cNvPr>
            <p:cNvSpPr/>
            <p:nvPr/>
          </p:nvSpPr>
          <p:spPr>
            <a:xfrm>
              <a:off x="0" y="0"/>
              <a:ext cx="1570577" cy="1448857"/>
            </a:xfrm>
            <a:custGeom>
              <a:avLst/>
              <a:gdLst/>
              <a:ahLst/>
              <a:cxnLst/>
              <a:rect l="l" t="t" r="r" b="b"/>
              <a:pathLst>
                <a:path w="1570577" h="1448857">
                  <a:moveTo>
                    <a:pt x="0" y="0"/>
                  </a:moveTo>
                  <a:lnTo>
                    <a:pt x="1570577" y="0"/>
                  </a:lnTo>
                  <a:lnTo>
                    <a:pt x="1570577" y="1448857"/>
                  </a:lnTo>
                  <a:lnTo>
                    <a:pt x="0" y="14488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11">
              <a:extLst>
                <a:ext uri="{FF2B5EF4-FFF2-40B4-BE49-F238E27FC236}">
                  <a16:creationId xmlns:a16="http://schemas.microsoft.com/office/drawing/2014/main" id="{C9637417-3AE0-E655-1F28-6AC64D3C34FC}"/>
                </a:ext>
              </a:extLst>
            </p:cNvPr>
            <p:cNvSpPr txBox="1"/>
            <p:nvPr/>
          </p:nvSpPr>
          <p:spPr>
            <a:xfrm>
              <a:off x="0" y="1460087"/>
              <a:ext cx="1570577" cy="396225"/>
            </a:xfrm>
            <a:prstGeom prst="rect">
              <a:avLst/>
            </a:prstGeom>
          </p:spPr>
          <p:txBody>
            <a:bodyPr lIns="0" tIns="0" rIns="0" bIns="0" rtlCol="0" anchor="t">
              <a:spAutoFit/>
            </a:bodyPr>
            <a:lstStyle/>
            <a:p>
              <a:pPr algn="ctr">
                <a:lnSpc>
                  <a:spcPts val="2658"/>
                </a:lnSpc>
              </a:pPr>
              <a:r>
                <a:rPr lang="en-US" sz="1661" spc="255">
                  <a:solidFill>
                    <a:srgbClr val="2C6D44"/>
                  </a:solidFill>
                  <a:latin typeface="Glacial Indifference Bold"/>
                </a:rPr>
                <a:t>NHÓM 31</a:t>
              </a:r>
            </a:p>
          </p:txBody>
        </p:sp>
      </p:grpSp>
      <p:sp>
        <p:nvSpPr>
          <p:cNvPr id="10" name="TextBox 5">
            <a:extLst>
              <a:ext uri="{FF2B5EF4-FFF2-40B4-BE49-F238E27FC236}">
                <a16:creationId xmlns:a16="http://schemas.microsoft.com/office/drawing/2014/main" id="{B9DA3FD2-A010-00BD-0892-EFD3B83448C1}"/>
              </a:ext>
            </a:extLst>
          </p:cNvPr>
          <p:cNvSpPr txBox="1"/>
          <p:nvPr/>
        </p:nvSpPr>
        <p:spPr>
          <a:xfrm>
            <a:off x="762000" y="1983404"/>
            <a:ext cx="7010400" cy="3160096"/>
          </a:xfrm>
          <a:prstGeom prst="rect">
            <a:avLst/>
          </a:prstGeom>
        </p:spPr>
        <p:txBody>
          <a:bodyPr wrap="square" lIns="0" tIns="0" rIns="0" bIns="0" rtlCol="0" anchor="t">
            <a:spAutoFit/>
          </a:bodyPr>
          <a:lstStyle/>
          <a:p>
            <a:pPr marL="0" lvl="1"/>
            <a:r>
              <a:rPr lang="en-US" sz="3000" b="1">
                <a:solidFill>
                  <a:srgbClr val="000000"/>
                </a:solidFill>
                <a:latin typeface="Montserrat Ultra"/>
                <a:ea typeface="Cambria" panose="02040503050406030204" pitchFamily="18" charset="0"/>
              </a:rPr>
              <a:t>Phân tách hợp lý thành bốn khu vực: </a:t>
            </a:r>
          </a:p>
          <a:p>
            <a:pPr marL="800100" lvl="2" indent="-342900">
              <a:lnSpc>
                <a:spcPct val="150000"/>
              </a:lnSpc>
              <a:buFont typeface="Wingdings" panose="05000000000000000000" pitchFamily="2" charset="2"/>
              <a:buChar char="§"/>
            </a:pPr>
            <a:r>
              <a:rPr lang="en-US" sz="3000">
                <a:solidFill>
                  <a:srgbClr val="000000"/>
                </a:solidFill>
                <a:latin typeface="Montserrat Ultra"/>
                <a:ea typeface="Cambria" panose="02040503050406030204" pitchFamily="18" charset="0"/>
              </a:rPr>
              <a:t>Mạng </a:t>
            </a:r>
            <a:r>
              <a:rPr lang="vi-VN" sz="3000">
                <a:solidFill>
                  <a:srgbClr val="000000"/>
                </a:solidFill>
                <a:latin typeface="Montserrat Ultra"/>
                <a:ea typeface="Cambria" panose="02040503050406030204" pitchFamily="18" charset="0"/>
              </a:rPr>
              <a:t>Home Gateway</a:t>
            </a:r>
            <a:endParaRPr lang="en-US" sz="3000">
              <a:solidFill>
                <a:srgbClr val="000000"/>
              </a:solidFill>
              <a:latin typeface="Montserrat Ultra"/>
              <a:ea typeface="Cambria" panose="02040503050406030204" pitchFamily="18" charset="0"/>
            </a:endParaRPr>
          </a:p>
          <a:p>
            <a:pPr marL="800100" lvl="2" indent="-342900">
              <a:lnSpc>
                <a:spcPct val="150000"/>
              </a:lnSpc>
              <a:buFont typeface="Wingdings" panose="05000000000000000000" pitchFamily="2" charset="2"/>
              <a:buChar char="§"/>
            </a:pPr>
            <a:r>
              <a:rPr lang="en-US" sz="3000">
                <a:solidFill>
                  <a:srgbClr val="000000"/>
                </a:solidFill>
                <a:latin typeface="Montserrat Ultra"/>
                <a:ea typeface="Cambria" panose="02040503050406030204" pitchFamily="18" charset="0"/>
              </a:rPr>
              <a:t>Nhà cung cấp dịch vụ Internet đám mây</a:t>
            </a:r>
          </a:p>
          <a:p>
            <a:pPr marL="800100" lvl="2" indent="-342900">
              <a:lnSpc>
                <a:spcPct val="150000"/>
              </a:lnSpc>
              <a:buFont typeface="Wingdings" panose="05000000000000000000" pitchFamily="2" charset="2"/>
              <a:buChar char="§"/>
            </a:pPr>
            <a:r>
              <a:rPr lang="en-US" sz="3000">
                <a:solidFill>
                  <a:srgbClr val="000000"/>
                </a:solidFill>
                <a:latin typeface="Montserrat Ultra"/>
                <a:ea typeface="Cambria" panose="02040503050406030204" pitchFamily="18" charset="0"/>
              </a:rPr>
              <a:t>Mạng nhà cung cấp dịch vụ (</a:t>
            </a:r>
            <a:r>
              <a:rPr lang="vi-VN" sz="3000">
                <a:solidFill>
                  <a:srgbClr val="000000"/>
                </a:solidFill>
                <a:latin typeface="Montserrat Ultra"/>
                <a:ea typeface="Cambria" panose="02040503050406030204" pitchFamily="18" charset="0"/>
              </a:rPr>
              <a:t>I</a:t>
            </a:r>
            <a:r>
              <a:rPr lang="en-US" sz="3000">
                <a:solidFill>
                  <a:srgbClr val="000000"/>
                </a:solidFill>
                <a:latin typeface="Montserrat Ultra"/>
                <a:ea typeface="Cambria" panose="02040503050406030204" pitchFamily="18" charset="0"/>
              </a:rPr>
              <a:t>SP)</a:t>
            </a:r>
          </a:p>
          <a:p>
            <a:pPr marL="800100" lvl="2" indent="-342900">
              <a:lnSpc>
                <a:spcPct val="150000"/>
              </a:lnSpc>
              <a:buFont typeface="Wingdings" panose="05000000000000000000" pitchFamily="2" charset="2"/>
              <a:buChar char="§"/>
            </a:pPr>
            <a:r>
              <a:rPr lang="en-US" sz="3000">
                <a:solidFill>
                  <a:srgbClr val="000000"/>
                </a:solidFill>
                <a:latin typeface="Montserrat Ultra"/>
                <a:ea typeface="Cambria" panose="02040503050406030204" pitchFamily="18" charset="0"/>
              </a:rPr>
              <a:t>Mạng nhà cung cấp 3G/4G</a:t>
            </a:r>
          </a:p>
        </p:txBody>
      </p:sp>
      <p:pic>
        <p:nvPicPr>
          <p:cNvPr id="3" name="Picture 2">
            <a:extLst>
              <a:ext uri="{FF2B5EF4-FFF2-40B4-BE49-F238E27FC236}">
                <a16:creationId xmlns:a16="http://schemas.microsoft.com/office/drawing/2014/main" id="{9518D705-8E23-74DB-1678-5124E6B80FDF}"/>
              </a:ext>
            </a:extLst>
          </p:cNvPr>
          <p:cNvPicPr>
            <a:picLocks noChangeAspect="1"/>
          </p:cNvPicPr>
          <p:nvPr/>
        </p:nvPicPr>
        <p:blipFill rotWithShape="1">
          <a:blip r:embed="rId5"/>
          <a:srcRect l="947" t="915" b="-1"/>
          <a:stretch/>
        </p:blipFill>
        <p:spPr bwMode="auto">
          <a:xfrm>
            <a:off x="9144000" y="2015369"/>
            <a:ext cx="7812157" cy="8095767"/>
          </a:xfrm>
          <a:prstGeom prst="rect">
            <a:avLst/>
          </a:prstGeom>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sp>
        <p:nvSpPr>
          <p:cNvPr id="2" name="Freeform 2"/>
          <p:cNvSpPr/>
          <p:nvPr/>
        </p:nvSpPr>
        <p:spPr>
          <a:xfrm>
            <a:off x="28575" y="38100"/>
            <a:ext cx="2264008" cy="1251647"/>
          </a:xfrm>
          <a:custGeom>
            <a:avLst/>
            <a:gdLst/>
            <a:ahLst/>
            <a:cxnLst/>
            <a:rect l="l" t="t" r="r" b="b"/>
            <a:pathLst>
              <a:path w="2264008" h="1251647">
                <a:moveTo>
                  <a:pt x="0" y="0"/>
                </a:moveTo>
                <a:lnTo>
                  <a:pt x="2264008" y="0"/>
                </a:lnTo>
                <a:lnTo>
                  <a:pt x="2264008" y="1251647"/>
                </a:lnTo>
                <a:lnTo>
                  <a:pt x="0" y="1251647"/>
                </a:lnTo>
                <a:lnTo>
                  <a:pt x="0" y="0"/>
                </a:lnTo>
                <a:close/>
              </a:path>
            </a:pathLst>
          </a:custGeom>
          <a:blipFill>
            <a:blip r:embed="rId2"/>
            <a:stretch>
              <a:fillRect/>
            </a:stretch>
          </a:blipFill>
        </p:spPr>
      </p:sp>
      <p:sp>
        <p:nvSpPr>
          <p:cNvPr id="7" name="TextBox 7"/>
          <p:cNvSpPr txBox="1"/>
          <p:nvPr/>
        </p:nvSpPr>
        <p:spPr>
          <a:xfrm>
            <a:off x="538517" y="2458298"/>
            <a:ext cx="17231433" cy="3852593"/>
          </a:xfrm>
          <a:prstGeom prst="rect">
            <a:avLst/>
          </a:prstGeom>
        </p:spPr>
        <p:txBody>
          <a:bodyPr wrap="square" lIns="0" tIns="0" rIns="0" bIns="0" rtlCol="0" anchor="t">
            <a:spAutoFit/>
          </a:bodyPr>
          <a:lstStyle/>
          <a:p>
            <a:r>
              <a:rPr lang="vi-VN" sz="3000" spc="9">
                <a:solidFill>
                  <a:srgbClr val="000000"/>
                </a:solidFill>
                <a:latin typeface="Montserrat Ultra"/>
              </a:rPr>
              <a:t>Để cung cấp internet cho tất cả các phần, cần có một đám mây hoạt động như một bộ chuyển tiếp cáp từ cổng</a:t>
            </a:r>
          </a:p>
          <a:p>
            <a:pPr>
              <a:lnSpc>
                <a:spcPct val="150000"/>
              </a:lnSpc>
            </a:pPr>
            <a:r>
              <a:rPr lang="vi-VN" sz="3000" spc="9">
                <a:solidFill>
                  <a:srgbClr val="000000"/>
                </a:solidFill>
                <a:latin typeface="Montserrat Ultra"/>
              </a:rPr>
              <a:t>Coax7 đến cổng Eth6</a:t>
            </a:r>
          </a:p>
          <a:p>
            <a:pPr marL="914400" lvl="1" indent="-457200">
              <a:lnSpc>
                <a:spcPct val="150000"/>
              </a:lnSpc>
              <a:buFont typeface="Wingdings" panose="05000000000000000000" pitchFamily="2" charset="2"/>
              <a:buChar char="§"/>
            </a:pPr>
            <a:r>
              <a:rPr lang="vi-VN" sz="3000">
                <a:effectLst/>
                <a:latin typeface="Montserrat Ultra"/>
                <a:ea typeface="Times New Roman" panose="02020603050405020304" pitchFamily="18" charset="0"/>
              </a:rPr>
              <a:t>Mở Cloud </a:t>
            </a:r>
            <a:r>
              <a:rPr lang="vi-VN" sz="3000">
                <a:effectLst/>
                <a:latin typeface="Montserrat Ultra"/>
                <a:ea typeface="Times New Roman" panose="02020603050405020304" pitchFamily="18" charset="0"/>
                <a:sym typeface="Wingdings 3" panose="05040102010807070707" pitchFamily="18" charset="2"/>
              </a:rPr>
              <a:t></a:t>
            </a:r>
            <a:r>
              <a:rPr lang="vi-VN" sz="3000">
                <a:effectLst/>
                <a:latin typeface="Montserrat Ultra"/>
                <a:ea typeface="Times New Roman" panose="02020603050405020304" pitchFamily="18" charset="0"/>
              </a:rPr>
              <a:t> Chọn tab Config </a:t>
            </a:r>
            <a:r>
              <a:rPr lang="vi-VN" sz="3000">
                <a:effectLst/>
                <a:latin typeface="Montserrat Ultra"/>
                <a:ea typeface="Times New Roman" panose="02020603050405020304" pitchFamily="18" charset="0"/>
                <a:sym typeface="Wingdings 3" panose="05040102010807070707" pitchFamily="18" charset="2"/>
              </a:rPr>
              <a:t></a:t>
            </a:r>
            <a:r>
              <a:rPr lang="vi-VN" sz="3000">
                <a:effectLst/>
                <a:latin typeface="Montserrat Ultra"/>
                <a:ea typeface="Times New Roman" panose="02020603050405020304" pitchFamily="18" charset="0"/>
              </a:rPr>
              <a:t> Chọn Ethrnet6 </a:t>
            </a:r>
            <a:r>
              <a:rPr lang="vi-VN" sz="3000">
                <a:effectLst/>
                <a:latin typeface="Montserrat Ultra"/>
                <a:ea typeface="Times New Roman" panose="02020603050405020304" pitchFamily="18" charset="0"/>
                <a:sym typeface="Wingdings 3" panose="05040102010807070707" pitchFamily="18" charset="2"/>
              </a:rPr>
              <a:t></a:t>
            </a:r>
            <a:r>
              <a:rPr lang="vi-VN" sz="3000">
                <a:effectLst/>
                <a:latin typeface="Montserrat Ultra"/>
                <a:ea typeface="Times New Roman" panose="02020603050405020304" pitchFamily="18" charset="0"/>
              </a:rPr>
              <a:t> Cable</a:t>
            </a:r>
          </a:p>
          <a:p>
            <a:pPr marL="914400" lvl="1" indent="-457200">
              <a:lnSpc>
                <a:spcPct val="150000"/>
              </a:lnSpc>
              <a:buFont typeface="Wingdings" panose="05000000000000000000" pitchFamily="2" charset="2"/>
              <a:buChar char="§"/>
            </a:pPr>
            <a:r>
              <a:rPr lang="vi-VN" sz="3000">
                <a:effectLst/>
                <a:latin typeface="Montserrat Ultra"/>
                <a:ea typeface="Times New Roman" panose="02020603050405020304" pitchFamily="18" charset="0"/>
              </a:rPr>
              <a:t>Chọn Cable </a:t>
            </a:r>
            <a:r>
              <a:rPr lang="vi-VN" sz="3000">
                <a:effectLst/>
                <a:latin typeface="Montserrat Ultra"/>
                <a:ea typeface="Times New Roman" panose="02020603050405020304" pitchFamily="18" charset="0"/>
                <a:sym typeface="Wingdings 3" panose="05040102010807070707" pitchFamily="18" charset="2"/>
              </a:rPr>
              <a:t></a:t>
            </a:r>
            <a:r>
              <a:rPr lang="vi-VN" sz="3000">
                <a:effectLst/>
                <a:latin typeface="Montserrat Ultra"/>
                <a:ea typeface="Times New Roman" panose="02020603050405020304" pitchFamily="18" charset="0"/>
              </a:rPr>
              <a:t> Ô Port chọn Ethernet6 </a:t>
            </a:r>
            <a:r>
              <a:rPr lang="vi-VN" sz="3000">
                <a:effectLst/>
                <a:latin typeface="Montserrat Ultra"/>
                <a:ea typeface="Times New Roman" panose="02020603050405020304" pitchFamily="18" charset="0"/>
                <a:sym typeface="Wingdings 3" panose="05040102010807070707" pitchFamily="18" charset="2"/>
              </a:rPr>
              <a:t></a:t>
            </a:r>
            <a:r>
              <a:rPr lang="vi-VN" sz="3000">
                <a:effectLst/>
                <a:latin typeface="Montserrat Ultra"/>
                <a:ea typeface="Times New Roman" panose="02020603050405020304" pitchFamily="18" charset="0"/>
              </a:rPr>
              <a:t> Add</a:t>
            </a:r>
            <a:endParaRPr lang="en-US" sz="3000">
              <a:effectLst/>
              <a:latin typeface="Montserrat Ultra"/>
              <a:ea typeface="Times New Roman" panose="02020603050405020304" pitchFamily="18" charset="0"/>
            </a:endParaRPr>
          </a:p>
          <a:p>
            <a:pPr marL="914400" lvl="1" indent="-457200">
              <a:lnSpc>
                <a:spcPct val="150000"/>
              </a:lnSpc>
              <a:buFont typeface="Wingdings" panose="05000000000000000000" pitchFamily="2" charset="2"/>
              <a:buChar char="§"/>
            </a:pPr>
            <a:endParaRPr lang="en-US" sz="3000">
              <a:effectLst/>
              <a:latin typeface="Montserrat Ultra"/>
              <a:ea typeface="Times New Roman" panose="02020603050405020304" pitchFamily="18" charset="0"/>
            </a:endParaRPr>
          </a:p>
          <a:p>
            <a:pPr>
              <a:lnSpc>
                <a:spcPct val="150000"/>
              </a:lnSpc>
            </a:pPr>
            <a:endParaRPr lang="en-US" sz="3000" spc="9">
              <a:solidFill>
                <a:srgbClr val="000000"/>
              </a:solidFill>
              <a:latin typeface="Montserrat Ultra"/>
            </a:endParaRPr>
          </a:p>
        </p:txBody>
      </p:sp>
      <p:sp>
        <p:nvSpPr>
          <p:cNvPr id="8" name="TextBox 9">
            <a:extLst>
              <a:ext uri="{FF2B5EF4-FFF2-40B4-BE49-F238E27FC236}">
                <a16:creationId xmlns:a16="http://schemas.microsoft.com/office/drawing/2014/main" id="{08781115-0FA3-7B55-0177-5DC6A49EC25B}"/>
              </a:ext>
            </a:extLst>
          </p:cNvPr>
          <p:cNvSpPr txBox="1"/>
          <p:nvPr/>
        </p:nvSpPr>
        <p:spPr>
          <a:xfrm>
            <a:off x="4000494" y="175864"/>
            <a:ext cx="10287012" cy="1053266"/>
          </a:xfrm>
          <a:prstGeom prst="rect">
            <a:avLst/>
          </a:prstGeom>
        </p:spPr>
        <p:txBody>
          <a:bodyPr lIns="0" tIns="0" rIns="0" bIns="0" rtlCol="0" anchor="t">
            <a:spAutoFit/>
          </a:bodyPr>
          <a:lstStyle/>
          <a:p>
            <a:pPr algn="ctr">
              <a:lnSpc>
                <a:spcPts val="8620"/>
              </a:lnSpc>
              <a:spcBef>
                <a:spcPct val="0"/>
              </a:spcBef>
            </a:pPr>
            <a:r>
              <a:rPr lang="en-US" sz="6157" spc="301">
                <a:solidFill>
                  <a:srgbClr val="216C53"/>
                </a:solidFill>
                <a:latin typeface="Montserrat Bold"/>
              </a:rPr>
              <a:t>MÔ HÌNH </a:t>
            </a:r>
            <a:r>
              <a:rPr lang="vi-VN" sz="6157" spc="301">
                <a:solidFill>
                  <a:srgbClr val="216C53"/>
                </a:solidFill>
                <a:latin typeface="Montserrat Bold"/>
              </a:rPr>
              <a:t>MẠNG</a:t>
            </a:r>
            <a:endParaRPr lang="en-US" sz="6157" spc="301">
              <a:solidFill>
                <a:srgbClr val="216C53"/>
              </a:solidFill>
              <a:latin typeface="Montserrat Bold"/>
            </a:endParaRPr>
          </a:p>
        </p:txBody>
      </p:sp>
      <p:grpSp>
        <p:nvGrpSpPr>
          <p:cNvPr id="9" name="Group 9">
            <a:extLst>
              <a:ext uri="{FF2B5EF4-FFF2-40B4-BE49-F238E27FC236}">
                <a16:creationId xmlns:a16="http://schemas.microsoft.com/office/drawing/2014/main" id="{2FD04B02-3A81-D286-57E7-4FCB1D00BA4D}"/>
              </a:ext>
            </a:extLst>
          </p:cNvPr>
          <p:cNvGrpSpPr/>
          <p:nvPr/>
        </p:nvGrpSpPr>
        <p:grpSpPr>
          <a:xfrm>
            <a:off x="17068103" y="1616"/>
            <a:ext cx="1177932" cy="1392235"/>
            <a:chOff x="0" y="0"/>
            <a:chExt cx="1570577" cy="1856313"/>
          </a:xfrm>
        </p:grpSpPr>
        <p:sp>
          <p:nvSpPr>
            <p:cNvPr id="10" name="Freeform 10">
              <a:extLst>
                <a:ext uri="{FF2B5EF4-FFF2-40B4-BE49-F238E27FC236}">
                  <a16:creationId xmlns:a16="http://schemas.microsoft.com/office/drawing/2014/main" id="{716ABE86-4B08-9F0C-90AD-383804BCD8E1}"/>
                </a:ext>
              </a:extLst>
            </p:cNvPr>
            <p:cNvSpPr/>
            <p:nvPr/>
          </p:nvSpPr>
          <p:spPr>
            <a:xfrm>
              <a:off x="0" y="0"/>
              <a:ext cx="1570577" cy="1448857"/>
            </a:xfrm>
            <a:custGeom>
              <a:avLst/>
              <a:gdLst/>
              <a:ahLst/>
              <a:cxnLst/>
              <a:rect l="l" t="t" r="r" b="b"/>
              <a:pathLst>
                <a:path w="1570577" h="1448857">
                  <a:moveTo>
                    <a:pt x="0" y="0"/>
                  </a:moveTo>
                  <a:lnTo>
                    <a:pt x="1570577" y="0"/>
                  </a:lnTo>
                  <a:lnTo>
                    <a:pt x="1570577" y="1448857"/>
                  </a:lnTo>
                  <a:lnTo>
                    <a:pt x="0" y="14488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a:extLst>
                <a:ext uri="{FF2B5EF4-FFF2-40B4-BE49-F238E27FC236}">
                  <a16:creationId xmlns:a16="http://schemas.microsoft.com/office/drawing/2014/main" id="{885972CE-5A2E-DFD5-EEFD-A710ACFC44AB}"/>
                </a:ext>
              </a:extLst>
            </p:cNvPr>
            <p:cNvSpPr txBox="1"/>
            <p:nvPr/>
          </p:nvSpPr>
          <p:spPr>
            <a:xfrm>
              <a:off x="0" y="1460087"/>
              <a:ext cx="1570577" cy="396225"/>
            </a:xfrm>
            <a:prstGeom prst="rect">
              <a:avLst/>
            </a:prstGeom>
          </p:spPr>
          <p:txBody>
            <a:bodyPr lIns="0" tIns="0" rIns="0" bIns="0" rtlCol="0" anchor="t">
              <a:spAutoFit/>
            </a:bodyPr>
            <a:lstStyle/>
            <a:p>
              <a:pPr algn="ctr">
                <a:lnSpc>
                  <a:spcPts val="2658"/>
                </a:lnSpc>
              </a:pPr>
              <a:r>
                <a:rPr lang="en-US" sz="1661" spc="255">
                  <a:solidFill>
                    <a:srgbClr val="2C6D44"/>
                  </a:solidFill>
                  <a:latin typeface="Glacial Indifference Bold"/>
                </a:rPr>
                <a:t>NHÓM 31</a:t>
              </a:r>
            </a:p>
          </p:txBody>
        </p:sp>
      </p:grpSp>
      <p:sp>
        <p:nvSpPr>
          <p:cNvPr id="12" name="TextBox 7">
            <a:extLst>
              <a:ext uri="{FF2B5EF4-FFF2-40B4-BE49-F238E27FC236}">
                <a16:creationId xmlns:a16="http://schemas.microsoft.com/office/drawing/2014/main" id="{E7037A8C-81E9-22BD-E6F7-E30C75526EC8}"/>
              </a:ext>
            </a:extLst>
          </p:cNvPr>
          <p:cNvSpPr txBox="1"/>
          <p:nvPr/>
        </p:nvSpPr>
        <p:spPr>
          <a:xfrm>
            <a:off x="223597" y="1594347"/>
            <a:ext cx="11180063" cy="582211"/>
          </a:xfrm>
          <a:prstGeom prst="rect">
            <a:avLst/>
          </a:prstGeom>
        </p:spPr>
        <p:txBody>
          <a:bodyPr lIns="0" tIns="0" rIns="0" bIns="0" rtlCol="0" anchor="t">
            <a:spAutoFit/>
          </a:bodyPr>
          <a:lstStyle/>
          <a:p>
            <a:pPr>
              <a:lnSpc>
                <a:spcPts val="4900"/>
              </a:lnSpc>
              <a:spcBef>
                <a:spcPct val="0"/>
              </a:spcBef>
            </a:pPr>
            <a:r>
              <a:rPr lang="en-US" sz="3500" spc="171">
                <a:solidFill>
                  <a:srgbClr val="216C53"/>
                </a:solidFill>
                <a:latin typeface="Montserrat Ultra-Bold"/>
              </a:rPr>
              <a:t>CÀI ĐẶT DỊCH VỤ INTERNET</a:t>
            </a:r>
          </a:p>
        </p:txBody>
      </p:sp>
      <p:pic>
        <p:nvPicPr>
          <p:cNvPr id="13" name="Picture 12">
            <a:extLst>
              <a:ext uri="{FF2B5EF4-FFF2-40B4-BE49-F238E27FC236}">
                <a16:creationId xmlns:a16="http://schemas.microsoft.com/office/drawing/2014/main" id="{A670A767-549D-270A-F324-DA4060A94EE9}"/>
              </a:ext>
            </a:extLst>
          </p:cNvPr>
          <p:cNvPicPr>
            <a:picLocks noChangeAspect="1"/>
          </p:cNvPicPr>
          <p:nvPr/>
        </p:nvPicPr>
        <p:blipFill rotWithShape="1">
          <a:blip r:embed="rId5"/>
          <a:srcRect b="49253"/>
          <a:stretch/>
        </p:blipFill>
        <p:spPr bwMode="auto">
          <a:xfrm>
            <a:off x="238837" y="5067300"/>
            <a:ext cx="8700202" cy="4480560"/>
          </a:xfrm>
          <a:prstGeom prst="rect">
            <a:avLst/>
          </a:prstGeom>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7AE39167-F3FF-C444-6424-28EAEF6F21C5}"/>
              </a:ext>
            </a:extLst>
          </p:cNvPr>
          <p:cNvPicPr>
            <a:picLocks noChangeAspect="1"/>
          </p:cNvPicPr>
          <p:nvPr/>
        </p:nvPicPr>
        <p:blipFill rotWithShape="1">
          <a:blip r:embed="rId6"/>
          <a:srcRect b="49248"/>
          <a:stretch/>
        </p:blipFill>
        <p:spPr bwMode="auto">
          <a:xfrm>
            <a:off x="9369427" y="5067300"/>
            <a:ext cx="8700206" cy="4480560"/>
          </a:xfrm>
          <a:prstGeom prst="rect">
            <a:avLst/>
          </a:prstGeom>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69833EE6-3173-3642-0C9F-F28B4BFEDDC0}"/>
              </a:ext>
            </a:extLst>
          </p:cNvPr>
          <p:cNvSpPr txBox="1"/>
          <p:nvPr/>
        </p:nvSpPr>
        <p:spPr>
          <a:xfrm>
            <a:off x="238837" y="9694902"/>
            <a:ext cx="8700202" cy="553998"/>
          </a:xfrm>
          <a:prstGeom prst="rect">
            <a:avLst/>
          </a:prstGeom>
          <a:noFill/>
        </p:spPr>
        <p:txBody>
          <a:bodyPr wrap="square">
            <a:spAutoFit/>
          </a:bodyPr>
          <a:lstStyle/>
          <a:p>
            <a:pPr algn="ctr"/>
            <a:r>
              <a:rPr lang="vi-VN" sz="3000">
                <a:effectLst/>
                <a:latin typeface="Montserrat Ultra"/>
                <a:ea typeface="Cambria" panose="02040503050406030204" pitchFamily="18" charset="0"/>
              </a:rPr>
              <a:t>Bật cable trên cổng Ethernet6</a:t>
            </a:r>
            <a:endParaRPr lang="en-US" sz="3000">
              <a:latin typeface="Montserrat Ultra"/>
              <a:ea typeface="Cambria" panose="02040503050406030204" pitchFamily="18" charset="0"/>
            </a:endParaRPr>
          </a:p>
        </p:txBody>
      </p:sp>
      <p:sp>
        <p:nvSpPr>
          <p:cNvPr id="5" name="TextBox 4">
            <a:extLst>
              <a:ext uri="{FF2B5EF4-FFF2-40B4-BE49-F238E27FC236}">
                <a16:creationId xmlns:a16="http://schemas.microsoft.com/office/drawing/2014/main" id="{EF812AFB-D542-0FBD-2586-22171399A85E}"/>
              </a:ext>
            </a:extLst>
          </p:cNvPr>
          <p:cNvSpPr txBox="1"/>
          <p:nvPr/>
        </p:nvSpPr>
        <p:spPr>
          <a:xfrm>
            <a:off x="9369427" y="9694902"/>
            <a:ext cx="8700202" cy="553998"/>
          </a:xfrm>
          <a:prstGeom prst="rect">
            <a:avLst/>
          </a:prstGeom>
          <a:noFill/>
        </p:spPr>
        <p:txBody>
          <a:bodyPr wrap="square">
            <a:spAutoFit/>
          </a:bodyPr>
          <a:lstStyle/>
          <a:p>
            <a:pPr algn="ctr"/>
            <a:r>
              <a:rPr lang="vi-VN" sz="3000">
                <a:effectLst/>
                <a:latin typeface="Montserrat Ultra"/>
                <a:ea typeface="Cambria" panose="02040503050406030204" pitchFamily="18" charset="0"/>
              </a:rPr>
              <a:t>Cài đặt nhà cung cấp Internet</a:t>
            </a:r>
            <a:endParaRPr lang="en-US" sz="3000">
              <a:latin typeface="Montserrat Ultra"/>
              <a:ea typeface="Cambria" panose="020405030504060302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DB18CCBF-C43C-541C-0A33-1135B31E7176}"/>
              </a:ext>
            </a:extLst>
          </p:cNvPr>
          <p:cNvSpPr/>
          <p:nvPr/>
        </p:nvSpPr>
        <p:spPr>
          <a:xfrm>
            <a:off x="28575" y="38100"/>
            <a:ext cx="2264008" cy="1251647"/>
          </a:xfrm>
          <a:custGeom>
            <a:avLst/>
            <a:gdLst/>
            <a:ahLst/>
            <a:cxnLst/>
            <a:rect l="l" t="t" r="r" b="b"/>
            <a:pathLst>
              <a:path w="2264008" h="1251647">
                <a:moveTo>
                  <a:pt x="0" y="0"/>
                </a:moveTo>
                <a:lnTo>
                  <a:pt x="2264008" y="0"/>
                </a:lnTo>
                <a:lnTo>
                  <a:pt x="2264008" y="1251647"/>
                </a:lnTo>
                <a:lnTo>
                  <a:pt x="0" y="1251647"/>
                </a:lnTo>
                <a:lnTo>
                  <a:pt x="0" y="0"/>
                </a:lnTo>
                <a:close/>
              </a:path>
            </a:pathLst>
          </a:custGeom>
          <a:blipFill>
            <a:blip r:embed="rId2"/>
            <a:stretch>
              <a:fillRect/>
            </a:stretch>
          </a:blipFill>
        </p:spPr>
      </p:sp>
      <p:sp>
        <p:nvSpPr>
          <p:cNvPr id="4" name="TextBox 6">
            <a:extLst>
              <a:ext uri="{FF2B5EF4-FFF2-40B4-BE49-F238E27FC236}">
                <a16:creationId xmlns:a16="http://schemas.microsoft.com/office/drawing/2014/main" id="{B39584CE-2835-D85A-7AE4-0F1AD9EEC5C7}"/>
              </a:ext>
            </a:extLst>
          </p:cNvPr>
          <p:cNvSpPr txBox="1"/>
          <p:nvPr/>
        </p:nvSpPr>
        <p:spPr>
          <a:xfrm>
            <a:off x="382337" y="2453255"/>
            <a:ext cx="17508087" cy="505523"/>
          </a:xfrm>
          <a:prstGeom prst="rect">
            <a:avLst/>
          </a:prstGeom>
        </p:spPr>
        <p:txBody>
          <a:bodyPr wrap="square" lIns="0" tIns="0" rIns="0" bIns="0" rtlCol="0" anchor="t">
            <a:spAutoFit/>
          </a:bodyPr>
          <a:lstStyle/>
          <a:p>
            <a:pPr algn="ctr">
              <a:lnSpc>
                <a:spcPts val="4200"/>
              </a:lnSpc>
            </a:pPr>
            <a:r>
              <a:rPr lang="en-US" sz="3000" spc="9">
                <a:solidFill>
                  <a:srgbClr val="000000"/>
                </a:solidFill>
                <a:latin typeface="Montserrat Ultra"/>
                <a:ea typeface="Cambria Math" panose="02040503050406030204" pitchFamily="18" charset="0"/>
              </a:rPr>
              <a:t>Gán thông số ở</a:t>
            </a:r>
            <a:r>
              <a:rPr lang="vi-VN" sz="3000" spc="9">
                <a:solidFill>
                  <a:srgbClr val="000000"/>
                </a:solidFill>
                <a:latin typeface="Montserrat Ultra"/>
                <a:ea typeface="Cambria Math" panose="02040503050406030204" pitchFamily="18" charset="0"/>
              </a:rPr>
              <a:t> các đường mạng FastEthernet0/0, FastEthernet1/0, FastEthernet2/0</a:t>
            </a:r>
            <a:endParaRPr lang="en-US" sz="3000" spc="9">
              <a:solidFill>
                <a:srgbClr val="000000"/>
              </a:solidFill>
              <a:latin typeface="Montserrat Ultra"/>
              <a:ea typeface="Cambria Math" panose="02040503050406030204" pitchFamily="18" charset="0"/>
            </a:endParaRPr>
          </a:p>
        </p:txBody>
      </p:sp>
      <p:sp>
        <p:nvSpPr>
          <p:cNvPr id="5" name="TextBox 9">
            <a:extLst>
              <a:ext uri="{FF2B5EF4-FFF2-40B4-BE49-F238E27FC236}">
                <a16:creationId xmlns:a16="http://schemas.microsoft.com/office/drawing/2014/main" id="{99EAE72C-5420-4EE8-84B8-CBCAE3F083E6}"/>
              </a:ext>
            </a:extLst>
          </p:cNvPr>
          <p:cNvSpPr txBox="1"/>
          <p:nvPr/>
        </p:nvSpPr>
        <p:spPr>
          <a:xfrm>
            <a:off x="4000494" y="175864"/>
            <a:ext cx="10287012" cy="1053266"/>
          </a:xfrm>
          <a:prstGeom prst="rect">
            <a:avLst/>
          </a:prstGeom>
        </p:spPr>
        <p:txBody>
          <a:bodyPr lIns="0" tIns="0" rIns="0" bIns="0" rtlCol="0" anchor="t">
            <a:spAutoFit/>
          </a:bodyPr>
          <a:lstStyle/>
          <a:p>
            <a:pPr algn="ctr">
              <a:lnSpc>
                <a:spcPts val="8620"/>
              </a:lnSpc>
              <a:spcBef>
                <a:spcPct val="0"/>
              </a:spcBef>
            </a:pPr>
            <a:r>
              <a:rPr lang="en-US" sz="6157" spc="301">
                <a:solidFill>
                  <a:srgbClr val="216C53"/>
                </a:solidFill>
                <a:latin typeface="Montserrat Bold"/>
              </a:rPr>
              <a:t>MÔ HÌNH </a:t>
            </a:r>
            <a:r>
              <a:rPr lang="vi-VN" sz="6157" spc="301">
                <a:solidFill>
                  <a:srgbClr val="216C53"/>
                </a:solidFill>
                <a:latin typeface="Montserrat Bold"/>
              </a:rPr>
              <a:t>MẠNG</a:t>
            </a:r>
            <a:endParaRPr lang="en-US" sz="6157" spc="301">
              <a:solidFill>
                <a:srgbClr val="216C53"/>
              </a:solidFill>
              <a:latin typeface="Montserrat Bold"/>
            </a:endParaRPr>
          </a:p>
        </p:txBody>
      </p:sp>
      <p:grpSp>
        <p:nvGrpSpPr>
          <p:cNvPr id="6" name="Group 9">
            <a:extLst>
              <a:ext uri="{FF2B5EF4-FFF2-40B4-BE49-F238E27FC236}">
                <a16:creationId xmlns:a16="http://schemas.microsoft.com/office/drawing/2014/main" id="{6F43734B-DE2E-BC69-A8E3-D9101F515BEB}"/>
              </a:ext>
            </a:extLst>
          </p:cNvPr>
          <p:cNvGrpSpPr/>
          <p:nvPr/>
        </p:nvGrpSpPr>
        <p:grpSpPr>
          <a:xfrm>
            <a:off x="17068103" y="1616"/>
            <a:ext cx="1177932" cy="1392235"/>
            <a:chOff x="0" y="0"/>
            <a:chExt cx="1570577" cy="1856313"/>
          </a:xfrm>
        </p:grpSpPr>
        <p:sp>
          <p:nvSpPr>
            <p:cNvPr id="7" name="Freeform 10">
              <a:extLst>
                <a:ext uri="{FF2B5EF4-FFF2-40B4-BE49-F238E27FC236}">
                  <a16:creationId xmlns:a16="http://schemas.microsoft.com/office/drawing/2014/main" id="{2B4BA29E-A8A7-71F7-B941-C4ADC7AF40A1}"/>
                </a:ext>
              </a:extLst>
            </p:cNvPr>
            <p:cNvSpPr/>
            <p:nvPr/>
          </p:nvSpPr>
          <p:spPr>
            <a:xfrm>
              <a:off x="0" y="0"/>
              <a:ext cx="1570577" cy="1448857"/>
            </a:xfrm>
            <a:custGeom>
              <a:avLst/>
              <a:gdLst/>
              <a:ahLst/>
              <a:cxnLst/>
              <a:rect l="l" t="t" r="r" b="b"/>
              <a:pathLst>
                <a:path w="1570577" h="1448857">
                  <a:moveTo>
                    <a:pt x="0" y="0"/>
                  </a:moveTo>
                  <a:lnTo>
                    <a:pt x="1570577" y="0"/>
                  </a:lnTo>
                  <a:lnTo>
                    <a:pt x="1570577" y="1448857"/>
                  </a:lnTo>
                  <a:lnTo>
                    <a:pt x="0" y="14488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11">
              <a:extLst>
                <a:ext uri="{FF2B5EF4-FFF2-40B4-BE49-F238E27FC236}">
                  <a16:creationId xmlns:a16="http://schemas.microsoft.com/office/drawing/2014/main" id="{D5E1512D-CB2A-93E9-266E-24E7730B0100}"/>
                </a:ext>
              </a:extLst>
            </p:cNvPr>
            <p:cNvSpPr txBox="1"/>
            <p:nvPr/>
          </p:nvSpPr>
          <p:spPr>
            <a:xfrm>
              <a:off x="0" y="1460087"/>
              <a:ext cx="1570577" cy="396225"/>
            </a:xfrm>
            <a:prstGeom prst="rect">
              <a:avLst/>
            </a:prstGeom>
          </p:spPr>
          <p:txBody>
            <a:bodyPr lIns="0" tIns="0" rIns="0" bIns="0" rtlCol="0" anchor="t">
              <a:spAutoFit/>
            </a:bodyPr>
            <a:lstStyle/>
            <a:p>
              <a:pPr algn="ctr">
                <a:lnSpc>
                  <a:spcPts val="2658"/>
                </a:lnSpc>
              </a:pPr>
              <a:r>
                <a:rPr lang="en-US" sz="1661" spc="255">
                  <a:solidFill>
                    <a:srgbClr val="2C6D44"/>
                  </a:solidFill>
                  <a:latin typeface="Glacial Indifference Bold"/>
                </a:rPr>
                <a:t>NHÓM 31</a:t>
              </a:r>
            </a:p>
          </p:txBody>
        </p:sp>
      </p:grpSp>
      <p:sp>
        <p:nvSpPr>
          <p:cNvPr id="9" name="TextBox 7">
            <a:extLst>
              <a:ext uri="{FF2B5EF4-FFF2-40B4-BE49-F238E27FC236}">
                <a16:creationId xmlns:a16="http://schemas.microsoft.com/office/drawing/2014/main" id="{4EF3D887-3606-F2F6-DF05-AF4804C826D4}"/>
              </a:ext>
            </a:extLst>
          </p:cNvPr>
          <p:cNvSpPr txBox="1"/>
          <p:nvPr/>
        </p:nvSpPr>
        <p:spPr>
          <a:xfrm>
            <a:off x="223597" y="1594347"/>
            <a:ext cx="11180063" cy="582211"/>
          </a:xfrm>
          <a:prstGeom prst="rect">
            <a:avLst/>
          </a:prstGeom>
        </p:spPr>
        <p:txBody>
          <a:bodyPr lIns="0" tIns="0" rIns="0" bIns="0" rtlCol="0" anchor="t">
            <a:spAutoFit/>
          </a:bodyPr>
          <a:lstStyle/>
          <a:p>
            <a:pPr>
              <a:lnSpc>
                <a:spcPts val="4900"/>
              </a:lnSpc>
              <a:spcBef>
                <a:spcPct val="0"/>
              </a:spcBef>
            </a:pPr>
            <a:r>
              <a:rPr lang="en-US" sz="3500" spc="171">
                <a:solidFill>
                  <a:srgbClr val="216C53"/>
                </a:solidFill>
                <a:latin typeface="Montserrat Ultra-Bold"/>
              </a:rPr>
              <a:t>GÁN ĐỊA CHỈ IP</a:t>
            </a:r>
          </a:p>
        </p:txBody>
      </p:sp>
      <p:pic>
        <p:nvPicPr>
          <p:cNvPr id="10" name="Picture 9">
            <a:extLst>
              <a:ext uri="{FF2B5EF4-FFF2-40B4-BE49-F238E27FC236}">
                <a16:creationId xmlns:a16="http://schemas.microsoft.com/office/drawing/2014/main" id="{8D2315C4-7B7F-FB17-46FC-D0D2AEA24DF5}"/>
              </a:ext>
            </a:extLst>
          </p:cNvPr>
          <p:cNvPicPr>
            <a:picLocks noChangeAspect="1"/>
          </p:cNvPicPr>
          <p:nvPr/>
        </p:nvPicPr>
        <p:blipFill rotWithShape="1">
          <a:blip r:embed="rId5"/>
          <a:srcRect b="61627"/>
          <a:stretch/>
        </p:blipFill>
        <p:spPr bwMode="auto">
          <a:xfrm>
            <a:off x="382337" y="3122309"/>
            <a:ext cx="8609264" cy="3345291"/>
          </a:xfrm>
          <a:prstGeom prst="rect">
            <a:avLst/>
          </a:prstGeom>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4E525813-82BB-B0D4-45B5-4D80EE162EAA}"/>
              </a:ext>
            </a:extLst>
          </p:cNvPr>
          <p:cNvPicPr>
            <a:picLocks noChangeAspect="1"/>
          </p:cNvPicPr>
          <p:nvPr/>
        </p:nvPicPr>
        <p:blipFill rotWithShape="1">
          <a:blip r:embed="rId6"/>
          <a:srcRect b="61505"/>
          <a:stretch/>
        </p:blipFill>
        <p:spPr bwMode="auto">
          <a:xfrm>
            <a:off x="9296401" y="3122309"/>
            <a:ext cx="8594024" cy="3349476"/>
          </a:xfrm>
          <a:prstGeom prst="rect">
            <a:avLst/>
          </a:prstGeom>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3DC28E53-45D1-7AF8-8C8D-7CFFEF3351A1}"/>
              </a:ext>
            </a:extLst>
          </p:cNvPr>
          <p:cNvPicPr>
            <a:picLocks noChangeAspect="1"/>
          </p:cNvPicPr>
          <p:nvPr/>
        </p:nvPicPr>
        <p:blipFill rotWithShape="1">
          <a:blip r:embed="rId7"/>
          <a:srcRect t="-3" b="61454"/>
          <a:stretch/>
        </p:blipFill>
        <p:spPr bwMode="auto">
          <a:xfrm>
            <a:off x="4802159" y="6706975"/>
            <a:ext cx="8683679" cy="3389525"/>
          </a:xfrm>
          <a:prstGeom prst="rect">
            <a:avLst/>
          </a:prstGeom>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4023932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sp>
        <p:nvSpPr>
          <p:cNvPr id="2" name="Freeform 2"/>
          <p:cNvSpPr/>
          <p:nvPr/>
        </p:nvSpPr>
        <p:spPr>
          <a:xfrm>
            <a:off x="28575" y="38100"/>
            <a:ext cx="2264008" cy="1251647"/>
          </a:xfrm>
          <a:custGeom>
            <a:avLst/>
            <a:gdLst/>
            <a:ahLst/>
            <a:cxnLst/>
            <a:rect l="l" t="t" r="r" b="b"/>
            <a:pathLst>
              <a:path w="2264008" h="1251647">
                <a:moveTo>
                  <a:pt x="0" y="0"/>
                </a:moveTo>
                <a:lnTo>
                  <a:pt x="2264008" y="0"/>
                </a:lnTo>
                <a:lnTo>
                  <a:pt x="2264008" y="1251647"/>
                </a:lnTo>
                <a:lnTo>
                  <a:pt x="0" y="1251647"/>
                </a:lnTo>
                <a:lnTo>
                  <a:pt x="0" y="0"/>
                </a:lnTo>
                <a:close/>
              </a:path>
            </a:pathLst>
          </a:custGeom>
          <a:blipFill>
            <a:blip r:embed="rId2"/>
            <a:stretch>
              <a:fillRect/>
            </a:stretch>
          </a:blipFill>
        </p:spPr>
      </p:sp>
      <p:sp>
        <p:nvSpPr>
          <p:cNvPr id="8" name="TextBox 9">
            <a:extLst>
              <a:ext uri="{FF2B5EF4-FFF2-40B4-BE49-F238E27FC236}">
                <a16:creationId xmlns:a16="http://schemas.microsoft.com/office/drawing/2014/main" id="{E68B65EB-8572-82A9-5B95-45D9BB824E0D}"/>
              </a:ext>
            </a:extLst>
          </p:cNvPr>
          <p:cNvSpPr txBox="1"/>
          <p:nvPr/>
        </p:nvSpPr>
        <p:spPr>
          <a:xfrm>
            <a:off x="4000494" y="175864"/>
            <a:ext cx="10287012" cy="1053266"/>
          </a:xfrm>
          <a:prstGeom prst="rect">
            <a:avLst/>
          </a:prstGeom>
        </p:spPr>
        <p:txBody>
          <a:bodyPr lIns="0" tIns="0" rIns="0" bIns="0" rtlCol="0" anchor="t">
            <a:spAutoFit/>
          </a:bodyPr>
          <a:lstStyle/>
          <a:p>
            <a:pPr algn="ctr">
              <a:lnSpc>
                <a:spcPts val="8620"/>
              </a:lnSpc>
              <a:spcBef>
                <a:spcPct val="0"/>
              </a:spcBef>
            </a:pPr>
            <a:r>
              <a:rPr lang="en-US" sz="6157" spc="301">
                <a:solidFill>
                  <a:srgbClr val="216C53"/>
                </a:solidFill>
                <a:latin typeface="Montserrat Bold"/>
              </a:rPr>
              <a:t>MÔ HÌNH </a:t>
            </a:r>
            <a:r>
              <a:rPr lang="vi-VN" sz="6157" spc="301">
                <a:solidFill>
                  <a:srgbClr val="216C53"/>
                </a:solidFill>
                <a:latin typeface="Montserrat Bold"/>
              </a:rPr>
              <a:t>MẠNG</a:t>
            </a:r>
            <a:endParaRPr lang="en-US" sz="6157" spc="301">
              <a:solidFill>
                <a:srgbClr val="216C53"/>
              </a:solidFill>
              <a:latin typeface="Montserrat Bold"/>
            </a:endParaRPr>
          </a:p>
        </p:txBody>
      </p:sp>
      <p:grpSp>
        <p:nvGrpSpPr>
          <p:cNvPr id="9" name="Group 9">
            <a:extLst>
              <a:ext uri="{FF2B5EF4-FFF2-40B4-BE49-F238E27FC236}">
                <a16:creationId xmlns:a16="http://schemas.microsoft.com/office/drawing/2014/main" id="{7D4677EC-0436-3AF7-341C-0C2027628AD4}"/>
              </a:ext>
            </a:extLst>
          </p:cNvPr>
          <p:cNvGrpSpPr/>
          <p:nvPr/>
        </p:nvGrpSpPr>
        <p:grpSpPr>
          <a:xfrm>
            <a:off x="17068103" y="1616"/>
            <a:ext cx="1177932" cy="1392235"/>
            <a:chOff x="0" y="0"/>
            <a:chExt cx="1570577" cy="1856313"/>
          </a:xfrm>
        </p:grpSpPr>
        <p:sp>
          <p:nvSpPr>
            <p:cNvPr id="10" name="Freeform 10">
              <a:extLst>
                <a:ext uri="{FF2B5EF4-FFF2-40B4-BE49-F238E27FC236}">
                  <a16:creationId xmlns:a16="http://schemas.microsoft.com/office/drawing/2014/main" id="{FCD3ACBC-BEF8-4C20-B53F-762CD2CEE021}"/>
                </a:ext>
              </a:extLst>
            </p:cNvPr>
            <p:cNvSpPr/>
            <p:nvPr/>
          </p:nvSpPr>
          <p:spPr>
            <a:xfrm>
              <a:off x="0" y="0"/>
              <a:ext cx="1570577" cy="1448857"/>
            </a:xfrm>
            <a:custGeom>
              <a:avLst/>
              <a:gdLst/>
              <a:ahLst/>
              <a:cxnLst/>
              <a:rect l="l" t="t" r="r" b="b"/>
              <a:pathLst>
                <a:path w="1570577" h="1448857">
                  <a:moveTo>
                    <a:pt x="0" y="0"/>
                  </a:moveTo>
                  <a:lnTo>
                    <a:pt x="1570577" y="0"/>
                  </a:lnTo>
                  <a:lnTo>
                    <a:pt x="1570577" y="1448857"/>
                  </a:lnTo>
                  <a:lnTo>
                    <a:pt x="0" y="14488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a:extLst>
                <a:ext uri="{FF2B5EF4-FFF2-40B4-BE49-F238E27FC236}">
                  <a16:creationId xmlns:a16="http://schemas.microsoft.com/office/drawing/2014/main" id="{DDFAD570-36E9-51C4-901D-C4A914DD3929}"/>
                </a:ext>
              </a:extLst>
            </p:cNvPr>
            <p:cNvSpPr txBox="1"/>
            <p:nvPr/>
          </p:nvSpPr>
          <p:spPr>
            <a:xfrm>
              <a:off x="0" y="1460087"/>
              <a:ext cx="1570577" cy="396225"/>
            </a:xfrm>
            <a:prstGeom prst="rect">
              <a:avLst/>
            </a:prstGeom>
          </p:spPr>
          <p:txBody>
            <a:bodyPr lIns="0" tIns="0" rIns="0" bIns="0" rtlCol="0" anchor="t">
              <a:spAutoFit/>
            </a:bodyPr>
            <a:lstStyle/>
            <a:p>
              <a:pPr algn="ctr">
                <a:lnSpc>
                  <a:spcPts val="2658"/>
                </a:lnSpc>
              </a:pPr>
              <a:r>
                <a:rPr lang="en-US" sz="1661" spc="255">
                  <a:solidFill>
                    <a:srgbClr val="2C6D44"/>
                  </a:solidFill>
                  <a:latin typeface="Glacial Indifference Bold"/>
                </a:rPr>
                <a:t>NHÓM 31</a:t>
              </a:r>
            </a:p>
          </p:txBody>
        </p:sp>
      </p:grpSp>
      <p:sp>
        <p:nvSpPr>
          <p:cNvPr id="12" name="TextBox 7">
            <a:extLst>
              <a:ext uri="{FF2B5EF4-FFF2-40B4-BE49-F238E27FC236}">
                <a16:creationId xmlns:a16="http://schemas.microsoft.com/office/drawing/2014/main" id="{0EE11856-0A10-B621-6086-58ADFC024285}"/>
              </a:ext>
            </a:extLst>
          </p:cNvPr>
          <p:cNvSpPr txBox="1"/>
          <p:nvPr/>
        </p:nvSpPr>
        <p:spPr>
          <a:xfrm>
            <a:off x="223597" y="1594347"/>
            <a:ext cx="11180063" cy="582211"/>
          </a:xfrm>
          <a:prstGeom prst="rect">
            <a:avLst/>
          </a:prstGeom>
        </p:spPr>
        <p:txBody>
          <a:bodyPr lIns="0" tIns="0" rIns="0" bIns="0" rtlCol="0" anchor="t">
            <a:spAutoFit/>
          </a:bodyPr>
          <a:lstStyle/>
          <a:p>
            <a:pPr>
              <a:lnSpc>
                <a:spcPts val="4900"/>
              </a:lnSpc>
              <a:spcBef>
                <a:spcPct val="0"/>
              </a:spcBef>
            </a:pPr>
            <a:r>
              <a:rPr lang="en-US" sz="3500" spc="171">
                <a:solidFill>
                  <a:srgbClr val="216C53"/>
                </a:solidFill>
                <a:latin typeface="Montserrat Ultra-Bold"/>
              </a:rPr>
              <a:t>CÀI ĐẶT DNS SERVER </a:t>
            </a:r>
          </a:p>
        </p:txBody>
      </p:sp>
      <p:pic>
        <p:nvPicPr>
          <p:cNvPr id="13" name="Picture 12">
            <a:extLst>
              <a:ext uri="{FF2B5EF4-FFF2-40B4-BE49-F238E27FC236}">
                <a16:creationId xmlns:a16="http://schemas.microsoft.com/office/drawing/2014/main" id="{DB79DCCE-DEC6-0529-4DFA-429202780ED4}"/>
              </a:ext>
            </a:extLst>
          </p:cNvPr>
          <p:cNvPicPr>
            <a:picLocks noChangeAspect="1"/>
          </p:cNvPicPr>
          <p:nvPr/>
        </p:nvPicPr>
        <p:blipFill rotWithShape="1">
          <a:blip r:embed="rId5"/>
          <a:srcRect b="65885"/>
          <a:stretch/>
        </p:blipFill>
        <p:spPr bwMode="auto">
          <a:xfrm>
            <a:off x="609601" y="2424129"/>
            <a:ext cx="9144000" cy="3161634"/>
          </a:xfrm>
          <a:prstGeom prst="rect">
            <a:avLst/>
          </a:prstGeom>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pic>
        <p:nvPicPr>
          <p:cNvPr id="15" name="Picture 14">
            <a:extLst>
              <a:ext uri="{FF2B5EF4-FFF2-40B4-BE49-F238E27FC236}">
                <a16:creationId xmlns:a16="http://schemas.microsoft.com/office/drawing/2014/main" id="{0CCFEC41-8B79-C217-6918-DCFBCCD8638D}"/>
              </a:ext>
            </a:extLst>
          </p:cNvPr>
          <p:cNvPicPr>
            <a:picLocks noChangeAspect="1"/>
          </p:cNvPicPr>
          <p:nvPr/>
        </p:nvPicPr>
        <p:blipFill rotWithShape="1">
          <a:blip r:embed="rId6"/>
          <a:srcRect b="59623"/>
          <a:stretch/>
        </p:blipFill>
        <p:spPr bwMode="auto">
          <a:xfrm>
            <a:off x="617218" y="5952674"/>
            <a:ext cx="9144000" cy="3742779"/>
          </a:xfrm>
          <a:prstGeom prst="rect">
            <a:avLst/>
          </a:prstGeom>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sp>
        <p:nvSpPr>
          <p:cNvPr id="16" name="Rectangle 15">
            <a:extLst>
              <a:ext uri="{FF2B5EF4-FFF2-40B4-BE49-F238E27FC236}">
                <a16:creationId xmlns:a16="http://schemas.microsoft.com/office/drawing/2014/main" id="{4B1FB70C-4297-FBE1-7C21-85CB175D2E85}"/>
              </a:ext>
            </a:extLst>
          </p:cNvPr>
          <p:cNvSpPr/>
          <p:nvPr/>
        </p:nvSpPr>
        <p:spPr>
          <a:xfrm>
            <a:off x="2522218" y="9156449"/>
            <a:ext cx="6621782" cy="559051"/>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7">
            <a:extLst>
              <a:ext uri="{FF2B5EF4-FFF2-40B4-BE49-F238E27FC236}">
                <a16:creationId xmlns:a16="http://schemas.microsoft.com/office/drawing/2014/main" id="{8956EA70-2337-08D9-E776-D3D4822C7973}"/>
              </a:ext>
            </a:extLst>
          </p:cNvPr>
          <p:cNvSpPr txBox="1"/>
          <p:nvPr/>
        </p:nvSpPr>
        <p:spPr>
          <a:xfrm>
            <a:off x="9753601" y="2470066"/>
            <a:ext cx="8001000" cy="2544543"/>
          </a:xfrm>
          <a:prstGeom prst="rect">
            <a:avLst/>
          </a:prstGeom>
        </p:spPr>
        <p:txBody>
          <a:bodyPr wrap="square" lIns="0" tIns="0" rIns="0" bIns="0" rtlCol="0" anchor="t">
            <a:spAutoFit/>
          </a:bodyPr>
          <a:lstStyle/>
          <a:p>
            <a:pPr marL="323850" lvl="1">
              <a:lnSpc>
                <a:spcPts val="4200"/>
              </a:lnSpc>
            </a:pPr>
            <a:r>
              <a:rPr lang="vi-VN" sz="3000" b="1">
                <a:effectLst/>
                <a:latin typeface="Montserrat Ultra"/>
                <a:ea typeface="Times New Roman" panose="02020603050405020304" pitchFamily="18" charset="0"/>
              </a:rPr>
              <a:t>Cấu hình địa chỉ IP cho DNS Server</a:t>
            </a:r>
          </a:p>
          <a:p>
            <a:pPr marL="781050" lvl="1" indent="-457200">
              <a:lnSpc>
                <a:spcPct val="150000"/>
              </a:lnSpc>
              <a:buFont typeface="Wingdings 3" panose="05040102010807070707" pitchFamily="18" charset="2"/>
              <a:buChar char="&quot;"/>
            </a:pPr>
            <a:r>
              <a:rPr lang="vi-VN" sz="3000">
                <a:effectLst/>
                <a:latin typeface="Montserrat Ultra"/>
                <a:ea typeface="Times New Roman" panose="02020603050405020304" pitchFamily="18" charset="0"/>
              </a:rPr>
              <a:t>Chọn tab Desktop </a:t>
            </a:r>
          </a:p>
          <a:p>
            <a:pPr marL="781050" lvl="1" indent="-457200">
              <a:lnSpc>
                <a:spcPct val="150000"/>
              </a:lnSpc>
              <a:buFont typeface="Wingdings 3" panose="05040102010807070707" pitchFamily="18" charset="2"/>
              <a:buChar char="&quot;"/>
            </a:pPr>
            <a:r>
              <a:rPr lang="vi-VN" sz="3000">
                <a:effectLst/>
                <a:latin typeface="Montserrat Ultra"/>
                <a:ea typeface="Times New Roman" panose="02020603050405020304" pitchFamily="18" charset="0"/>
              </a:rPr>
              <a:t>Chọn IP Configuration </a:t>
            </a:r>
          </a:p>
          <a:p>
            <a:pPr marL="781050" lvl="1" indent="-457200">
              <a:lnSpc>
                <a:spcPct val="150000"/>
              </a:lnSpc>
              <a:buFont typeface="Wingdings 3" panose="05040102010807070707" pitchFamily="18" charset="2"/>
              <a:buChar char="&quot;"/>
            </a:pPr>
            <a:r>
              <a:rPr lang="vi-VN" sz="3000">
                <a:effectLst/>
                <a:latin typeface="Montserrat Ultra"/>
                <a:ea typeface="Times New Roman" panose="02020603050405020304" pitchFamily="18" charset="0"/>
              </a:rPr>
              <a:t>Chọn Static và nhập các thông số bên hình</a:t>
            </a:r>
            <a:endParaRPr lang="en-US" sz="3000">
              <a:solidFill>
                <a:srgbClr val="000000"/>
              </a:solidFill>
              <a:latin typeface="Montserrat Ultra"/>
            </a:endParaRPr>
          </a:p>
        </p:txBody>
      </p:sp>
      <p:sp>
        <p:nvSpPr>
          <p:cNvPr id="4" name="TextBox 7">
            <a:extLst>
              <a:ext uri="{FF2B5EF4-FFF2-40B4-BE49-F238E27FC236}">
                <a16:creationId xmlns:a16="http://schemas.microsoft.com/office/drawing/2014/main" id="{19A090CB-1D35-229C-2D9E-D3453D77FDD2}"/>
              </a:ext>
            </a:extLst>
          </p:cNvPr>
          <p:cNvSpPr txBox="1"/>
          <p:nvPr/>
        </p:nvSpPr>
        <p:spPr>
          <a:xfrm>
            <a:off x="9761218" y="5952674"/>
            <a:ext cx="8229599" cy="3237040"/>
          </a:xfrm>
          <a:prstGeom prst="rect">
            <a:avLst/>
          </a:prstGeom>
        </p:spPr>
        <p:txBody>
          <a:bodyPr wrap="square" lIns="0" tIns="0" rIns="0" bIns="0" rtlCol="0" anchor="t">
            <a:spAutoFit/>
          </a:bodyPr>
          <a:lstStyle/>
          <a:p>
            <a:pPr marL="323850" lvl="1">
              <a:lnSpc>
                <a:spcPts val="4200"/>
              </a:lnSpc>
            </a:pPr>
            <a:r>
              <a:rPr lang="vi-VN" sz="3000" b="1">
                <a:effectLst/>
                <a:latin typeface="Montserrat Ultra"/>
                <a:ea typeface="Times New Roman" panose="02020603050405020304" pitchFamily="18" charset="0"/>
              </a:rPr>
              <a:t>Thiết lập tên miền</a:t>
            </a:r>
          </a:p>
          <a:p>
            <a:pPr marL="781050" lvl="1" indent="-457200">
              <a:lnSpc>
                <a:spcPct val="150000"/>
              </a:lnSpc>
              <a:buFont typeface="Wingdings 3" panose="05040102010807070707" pitchFamily="18" charset="2"/>
              <a:buChar char="&quot;"/>
            </a:pPr>
            <a:r>
              <a:rPr lang="vi-VN" sz="3000">
                <a:effectLst/>
                <a:latin typeface="Montserrat Ultra"/>
                <a:ea typeface="Times New Roman" panose="02020603050405020304" pitchFamily="18" charset="0"/>
              </a:rPr>
              <a:t>Chọn tab Services  </a:t>
            </a:r>
          </a:p>
          <a:p>
            <a:pPr marL="781050" lvl="1" indent="-457200">
              <a:lnSpc>
                <a:spcPct val="150000"/>
              </a:lnSpc>
              <a:buFont typeface="Wingdings 3" panose="05040102010807070707" pitchFamily="18" charset="2"/>
              <a:buChar char="&quot;"/>
            </a:pPr>
            <a:r>
              <a:rPr lang="vi-VN" sz="3000">
                <a:effectLst/>
                <a:latin typeface="Montserrat Ultra"/>
                <a:ea typeface="Times New Roman" panose="02020603050405020304" pitchFamily="18" charset="0"/>
              </a:rPr>
              <a:t>Chọn DNS </a:t>
            </a:r>
          </a:p>
          <a:p>
            <a:pPr marL="781050" lvl="1" indent="-457200">
              <a:lnSpc>
                <a:spcPct val="150000"/>
              </a:lnSpc>
              <a:buFont typeface="Wingdings 3" panose="05040102010807070707" pitchFamily="18" charset="2"/>
              <a:buChar char="&quot;"/>
            </a:pPr>
            <a:r>
              <a:rPr lang="vi-VN" sz="3000">
                <a:effectLst/>
                <a:latin typeface="Montserrat Ultra"/>
                <a:ea typeface="Times New Roman" panose="02020603050405020304" pitchFamily="18" charset="0"/>
              </a:rPr>
              <a:t>Nhập các thông số bên hình </a:t>
            </a:r>
          </a:p>
          <a:p>
            <a:pPr marL="781050" lvl="1" indent="-457200">
              <a:lnSpc>
                <a:spcPct val="150000"/>
              </a:lnSpc>
              <a:buFont typeface="Wingdings 3" panose="05040102010807070707" pitchFamily="18" charset="2"/>
              <a:buChar char="&quot;"/>
            </a:pPr>
            <a:r>
              <a:rPr lang="vi-VN" sz="3000">
                <a:effectLst/>
                <a:latin typeface="Montserrat Ultra"/>
                <a:ea typeface="Times New Roman" panose="02020603050405020304" pitchFamily="18" charset="0"/>
              </a:rPr>
              <a:t>Add</a:t>
            </a:r>
            <a:endParaRPr lang="en-US" sz="3000">
              <a:solidFill>
                <a:srgbClr val="000000"/>
              </a:solidFill>
              <a:latin typeface="Montserrat Ultr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sp>
        <p:nvSpPr>
          <p:cNvPr id="2" name="Freeform 2"/>
          <p:cNvSpPr/>
          <p:nvPr/>
        </p:nvSpPr>
        <p:spPr>
          <a:xfrm>
            <a:off x="28575" y="38100"/>
            <a:ext cx="2264008" cy="1251647"/>
          </a:xfrm>
          <a:custGeom>
            <a:avLst/>
            <a:gdLst/>
            <a:ahLst/>
            <a:cxnLst/>
            <a:rect l="l" t="t" r="r" b="b"/>
            <a:pathLst>
              <a:path w="2264008" h="1251647">
                <a:moveTo>
                  <a:pt x="0" y="0"/>
                </a:moveTo>
                <a:lnTo>
                  <a:pt x="2264008" y="0"/>
                </a:lnTo>
                <a:lnTo>
                  <a:pt x="2264008" y="1251647"/>
                </a:lnTo>
                <a:lnTo>
                  <a:pt x="0" y="1251647"/>
                </a:lnTo>
                <a:lnTo>
                  <a:pt x="0" y="0"/>
                </a:lnTo>
                <a:close/>
              </a:path>
            </a:pathLst>
          </a:custGeom>
          <a:blipFill>
            <a:blip r:embed="rId2"/>
            <a:stretch>
              <a:fillRect/>
            </a:stretch>
          </a:blipFill>
        </p:spPr>
      </p:sp>
      <p:sp>
        <p:nvSpPr>
          <p:cNvPr id="7" name="TextBox 7"/>
          <p:cNvSpPr txBox="1"/>
          <p:nvPr/>
        </p:nvSpPr>
        <p:spPr>
          <a:xfrm>
            <a:off x="9753601" y="2428772"/>
            <a:ext cx="8001000" cy="2544543"/>
          </a:xfrm>
          <a:prstGeom prst="rect">
            <a:avLst/>
          </a:prstGeom>
        </p:spPr>
        <p:txBody>
          <a:bodyPr wrap="square" lIns="0" tIns="0" rIns="0" bIns="0" rtlCol="0" anchor="t">
            <a:spAutoFit/>
          </a:bodyPr>
          <a:lstStyle/>
          <a:p>
            <a:pPr marL="323850" lvl="1">
              <a:lnSpc>
                <a:spcPts val="4200"/>
              </a:lnSpc>
            </a:pPr>
            <a:r>
              <a:rPr lang="vi-VN" sz="3000" b="1">
                <a:effectLst/>
                <a:latin typeface="Montserrat Ultra"/>
                <a:ea typeface="Times New Roman" panose="02020603050405020304" pitchFamily="18" charset="0"/>
              </a:rPr>
              <a:t>Cấu hình địa chỉ IP cho IoT Server</a:t>
            </a:r>
          </a:p>
          <a:p>
            <a:pPr marL="781050" lvl="1" indent="-457200">
              <a:lnSpc>
                <a:spcPct val="150000"/>
              </a:lnSpc>
              <a:buFont typeface="Wingdings 3" panose="05040102010807070707" pitchFamily="18" charset="2"/>
              <a:buChar char="&quot;"/>
            </a:pPr>
            <a:r>
              <a:rPr lang="vi-VN" sz="3000">
                <a:effectLst/>
                <a:latin typeface="Montserrat Ultra"/>
                <a:ea typeface="Times New Roman" panose="02020603050405020304" pitchFamily="18" charset="0"/>
              </a:rPr>
              <a:t>Chọn tab Desktop </a:t>
            </a:r>
          </a:p>
          <a:p>
            <a:pPr marL="781050" lvl="1" indent="-457200">
              <a:lnSpc>
                <a:spcPct val="150000"/>
              </a:lnSpc>
              <a:buFont typeface="Wingdings 3" panose="05040102010807070707" pitchFamily="18" charset="2"/>
              <a:buChar char="&quot;"/>
            </a:pPr>
            <a:r>
              <a:rPr lang="vi-VN" sz="3000">
                <a:effectLst/>
                <a:latin typeface="Montserrat Ultra"/>
                <a:ea typeface="Times New Roman" panose="02020603050405020304" pitchFamily="18" charset="0"/>
              </a:rPr>
              <a:t>Chọn IP Configuration </a:t>
            </a:r>
          </a:p>
          <a:p>
            <a:pPr marL="781050" lvl="1" indent="-457200">
              <a:lnSpc>
                <a:spcPct val="150000"/>
              </a:lnSpc>
              <a:buFont typeface="Wingdings 3" panose="05040102010807070707" pitchFamily="18" charset="2"/>
              <a:buChar char="&quot;"/>
            </a:pPr>
            <a:r>
              <a:rPr lang="vi-VN" sz="3000">
                <a:effectLst/>
                <a:latin typeface="Montserrat Ultra"/>
                <a:ea typeface="Times New Roman" panose="02020603050405020304" pitchFamily="18" charset="0"/>
              </a:rPr>
              <a:t>Chọn Static và nhập các thông số bên hình</a:t>
            </a:r>
            <a:endParaRPr lang="en-US" sz="3000">
              <a:solidFill>
                <a:srgbClr val="000000"/>
              </a:solidFill>
              <a:latin typeface="Montserrat Ultra"/>
            </a:endParaRPr>
          </a:p>
        </p:txBody>
      </p:sp>
      <p:sp>
        <p:nvSpPr>
          <p:cNvPr id="8" name="TextBox 9">
            <a:extLst>
              <a:ext uri="{FF2B5EF4-FFF2-40B4-BE49-F238E27FC236}">
                <a16:creationId xmlns:a16="http://schemas.microsoft.com/office/drawing/2014/main" id="{93320602-E411-BD87-AB9C-356B64F7D548}"/>
              </a:ext>
            </a:extLst>
          </p:cNvPr>
          <p:cNvSpPr txBox="1"/>
          <p:nvPr/>
        </p:nvSpPr>
        <p:spPr>
          <a:xfrm>
            <a:off x="4000494" y="175864"/>
            <a:ext cx="10287012" cy="1053266"/>
          </a:xfrm>
          <a:prstGeom prst="rect">
            <a:avLst/>
          </a:prstGeom>
        </p:spPr>
        <p:txBody>
          <a:bodyPr lIns="0" tIns="0" rIns="0" bIns="0" rtlCol="0" anchor="t">
            <a:spAutoFit/>
          </a:bodyPr>
          <a:lstStyle/>
          <a:p>
            <a:pPr algn="ctr">
              <a:lnSpc>
                <a:spcPts val="8620"/>
              </a:lnSpc>
              <a:spcBef>
                <a:spcPct val="0"/>
              </a:spcBef>
            </a:pPr>
            <a:r>
              <a:rPr lang="en-US" sz="6157" spc="301">
                <a:solidFill>
                  <a:srgbClr val="216C53"/>
                </a:solidFill>
                <a:latin typeface="Montserrat Bold"/>
              </a:rPr>
              <a:t>MÔ HÌNH </a:t>
            </a:r>
            <a:r>
              <a:rPr lang="vi-VN" sz="6157" spc="301">
                <a:solidFill>
                  <a:srgbClr val="216C53"/>
                </a:solidFill>
                <a:latin typeface="Montserrat Bold"/>
              </a:rPr>
              <a:t>MẠNG</a:t>
            </a:r>
            <a:endParaRPr lang="en-US" sz="6157" spc="301">
              <a:solidFill>
                <a:srgbClr val="216C53"/>
              </a:solidFill>
              <a:latin typeface="Montserrat Bold"/>
            </a:endParaRPr>
          </a:p>
        </p:txBody>
      </p:sp>
      <p:grpSp>
        <p:nvGrpSpPr>
          <p:cNvPr id="9" name="Group 9">
            <a:extLst>
              <a:ext uri="{FF2B5EF4-FFF2-40B4-BE49-F238E27FC236}">
                <a16:creationId xmlns:a16="http://schemas.microsoft.com/office/drawing/2014/main" id="{49D8EE91-0B15-A5F1-3514-C9AB524BAA4C}"/>
              </a:ext>
            </a:extLst>
          </p:cNvPr>
          <p:cNvGrpSpPr/>
          <p:nvPr/>
        </p:nvGrpSpPr>
        <p:grpSpPr>
          <a:xfrm>
            <a:off x="17068103" y="1616"/>
            <a:ext cx="1177932" cy="1392235"/>
            <a:chOff x="0" y="0"/>
            <a:chExt cx="1570577" cy="1856313"/>
          </a:xfrm>
        </p:grpSpPr>
        <p:sp>
          <p:nvSpPr>
            <p:cNvPr id="10" name="Freeform 10">
              <a:extLst>
                <a:ext uri="{FF2B5EF4-FFF2-40B4-BE49-F238E27FC236}">
                  <a16:creationId xmlns:a16="http://schemas.microsoft.com/office/drawing/2014/main" id="{FED4E84C-CFDE-3CB9-B7FF-F3A06F1A2115}"/>
                </a:ext>
              </a:extLst>
            </p:cNvPr>
            <p:cNvSpPr/>
            <p:nvPr/>
          </p:nvSpPr>
          <p:spPr>
            <a:xfrm>
              <a:off x="0" y="0"/>
              <a:ext cx="1570577" cy="1448857"/>
            </a:xfrm>
            <a:custGeom>
              <a:avLst/>
              <a:gdLst/>
              <a:ahLst/>
              <a:cxnLst/>
              <a:rect l="l" t="t" r="r" b="b"/>
              <a:pathLst>
                <a:path w="1570577" h="1448857">
                  <a:moveTo>
                    <a:pt x="0" y="0"/>
                  </a:moveTo>
                  <a:lnTo>
                    <a:pt x="1570577" y="0"/>
                  </a:lnTo>
                  <a:lnTo>
                    <a:pt x="1570577" y="1448857"/>
                  </a:lnTo>
                  <a:lnTo>
                    <a:pt x="0" y="14488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a:extLst>
                <a:ext uri="{FF2B5EF4-FFF2-40B4-BE49-F238E27FC236}">
                  <a16:creationId xmlns:a16="http://schemas.microsoft.com/office/drawing/2014/main" id="{85A8015A-175C-D29F-C3A4-981221D37979}"/>
                </a:ext>
              </a:extLst>
            </p:cNvPr>
            <p:cNvSpPr txBox="1"/>
            <p:nvPr/>
          </p:nvSpPr>
          <p:spPr>
            <a:xfrm>
              <a:off x="0" y="1460087"/>
              <a:ext cx="1570577" cy="396225"/>
            </a:xfrm>
            <a:prstGeom prst="rect">
              <a:avLst/>
            </a:prstGeom>
          </p:spPr>
          <p:txBody>
            <a:bodyPr lIns="0" tIns="0" rIns="0" bIns="0" rtlCol="0" anchor="t">
              <a:spAutoFit/>
            </a:bodyPr>
            <a:lstStyle/>
            <a:p>
              <a:pPr algn="ctr">
                <a:lnSpc>
                  <a:spcPts val="2658"/>
                </a:lnSpc>
              </a:pPr>
              <a:r>
                <a:rPr lang="en-US" sz="1661" spc="255">
                  <a:solidFill>
                    <a:srgbClr val="2C6D44"/>
                  </a:solidFill>
                  <a:latin typeface="Glacial Indifference Bold"/>
                </a:rPr>
                <a:t>NHÓM 31</a:t>
              </a:r>
            </a:p>
          </p:txBody>
        </p:sp>
      </p:grpSp>
      <p:sp>
        <p:nvSpPr>
          <p:cNvPr id="12" name="TextBox 7">
            <a:extLst>
              <a:ext uri="{FF2B5EF4-FFF2-40B4-BE49-F238E27FC236}">
                <a16:creationId xmlns:a16="http://schemas.microsoft.com/office/drawing/2014/main" id="{3330BA8C-CDB5-DFBE-F4AF-9A270156D113}"/>
              </a:ext>
            </a:extLst>
          </p:cNvPr>
          <p:cNvSpPr txBox="1"/>
          <p:nvPr/>
        </p:nvSpPr>
        <p:spPr>
          <a:xfrm>
            <a:off x="223597" y="1594347"/>
            <a:ext cx="11180063" cy="582211"/>
          </a:xfrm>
          <a:prstGeom prst="rect">
            <a:avLst/>
          </a:prstGeom>
        </p:spPr>
        <p:txBody>
          <a:bodyPr lIns="0" tIns="0" rIns="0" bIns="0" rtlCol="0" anchor="t">
            <a:spAutoFit/>
          </a:bodyPr>
          <a:lstStyle/>
          <a:p>
            <a:pPr>
              <a:lnSpc>
                <a:spcPts val="4900"/>
              </a:lnSpc>
              <a:spcBef>
                <a:spcPct val="0"/>
              </a:spcBef>
            </a:pPr>
            <a:r>
              <a:rPr lang="en-US" sz="3500" spc="171">
                <a:solidFill>
                  <a:srgbClr val="216C53"/>
                </a:solidFill>
                <a:latin typeface="Montserrat Ultra-Bold"/>
              </a:rPr>
              <a:t>CÀI ĐẶT IOT SERVER</a:t>
            </a:r>
          </a:p>
        </p:txBody>
      </p:sp>
      <p:pic>
        <p:nvPicPr>
          <p:cNvPr id="13" name="Picture 12">
            <a:extLst>
              <a:ext uri="{FF2B5EF4-FFF2-40B4-BE49-F238E27FC236}">
                <a16:creationId xmlns:a16="http://schemas.microsoft.com/office/drawing/2014/main" id="{508B3B73-5D86-50EB-A129-CA88DBCD218E}"/>
              </a:ext>
            </a:extLst>
          </p:cNvPr>
          <p:cNvPicPr>
            <a:picLocks noChangeAspect="1"/>
          </p:cNvPicPr>
          <p:nvPr/>
        </p:nvPicPr>
        <p:blipFill rotWithShape="1">
          <a:blip r:embed="rId5"/>
          <a:srcRect b="65699"/>
          <a:stretch/>
        </p:blipFill>
        <p:spPr bwMode="auto">
          <a:xfrm>
            <a:off x="609601" y="2400301"/>
            <a:ext cx="9144000" cy="3178841"/>
          </a:xfrm>
          <a:prstGeom prst="rect">
            <a:avLst/>
          </a:prstGeom>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94DF5278-08B8-BB9B-F06A-4D213E50CB6B}"/>
              </a:ext>
            </a:extLst>
          </p:cNvPr>
          <p:cNvPicPr>
            <a:picLocks noChangeAspect="1"/>
          </p:cNvPicPr>
          <p:nvPr/>
        </p:nvPicPr>
        <p:blipFill rotWithShape="1">
          <a:blip r:embed="rId6"/>
          <a:srcRect b="54639"/>
          <a:stretch/>
        </p:blipFill>
        <p:spPr bwMode="auto">
          <a:xfrm>
            <a:off x="609601" y="5816131"/>
            <a:ext cx="9144000" cy="4204169"/>
          </a:xfrm>
          <a:prstGeom prst="rect">
            <a:avLst/>
          </a:prstGeom>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sp>
        <p:nvSpPr>
          <p:cNvPr id="3" name="TextBox 7">
            <a:extLst>
              <a:ext uri="{FF2B5EF4-FFF2-40B4-BE49-F238E27FC236}">
                <a16:creationId xmlns:a16="http://schemas.microsoft.com/office/drawing/2014/main" id="{21B1D705-E4C8-4A79-E6F5-3E00161DB38F}"/>
              </a:ext>
            </a:extLst>
          </p:cNvPr>
          <p:cNvSpPr txBox="1"/>
          <p:nvPr/>
        </p:nvSpPr>
        <p:spPr>
          <a:xfrm>
            <a:off x="9753601" y="5816131"/>
            <a:ext cx="8229599" cy="2544543"/>
          </a:xfrm>
          <a:prstGeom prst="rect">
            <a:avLst/>
          </a:prstGeom>
        </p:spPr>
        <p:txBody>
          <a:bodyPr wrap="square" lIns="0" tIns="0" rIns="0" bIns="0" rtlCol="0" anchor="t">
            <a:spAutoFit/>
          </a:bodyPr>
          <a:lstStyle/>
          <a:p>
            <a:pPr marL="323850" lvl="1">
              <a:lnSpc>
                <a:spcPts val="4200"/>
              </a:lnSpc>
            </a:pPr>
            <a:r>
              <a:rPr lang="vi-VN" sz="3000" b="1">
                <a:effectLst/>
                <a:latin typeface="Montserrat Ultra"/>
                <a:ea typeface="Times New Roman" panose="02020603050405020304" pitchFamily="18" charset="0"/>
              </a:rPr>
              <a:t>Thiết lập dịch vụ IoT trên IoT Server</a:t>
            </a:r>
          </a:p>
          <a:p>
            <a:pPr marL="781050" lvl="1" indent="-457200">
              <a:lnSpc>
                <a:spcPct val="150000"/>
              </a:lnSpc>
              <a:buFont typeface="Wingdings 3" panose="05040102010807070707" pitchFamily="18" charset="2"/>
              <a:buChar char="&quot;"/>
            </a:pPr>
            <a:r>
              <a:rPr lang="vi-VN" sz="3000">
                <a:effectLst/>
                <a:latin typeface="Montserrat Ultra"/>
                <a:ea typeface="Times New Roman" panose="02020603050405020304" pitchFamily="18" charset="0"/>
              </a:rPr>
              <a:t>Chọn tab Services  </a:t>
            </a:r>
          </a:p>
          <a:p>
            <a:pPr marL="781050" lvl="1" indent="-457200">
              <a:lnSpc>
                <a:spcPct val="150000"/>
              </a:lnSpc>
              <a:buFont typeface="Wingdings 3" panose="05040102010807070707" pitchFamily="18" charset="2"/>
              <a:buChar char="&quot;"/>
            </a:pPr>
            <a:r>
              <a:rPr lang="vi-VN" sz="3000">
                <a:effectLst/>
                <a:latin typeface="Montserrat Ultra"/>
                <a:ea typeface="Times New Roman" panose="02020603050405020304" pitchFamily="18" charset="0"/>
              </a:rPr>
              <a:t>Chọn IoT </a:t>
            </a:r>
          </a:p>
          <a:p>
            <a:pPr marL="781050" lvl="1" indent="-457200">
              <a:lnSpc>
                <a:spcPct val="150000"/>
              </a:lnSpc>
              <a:buFont typeface="Wingdings 3" panose="05040102010807070707" pitchFamily="18" charset="2"/>
              <a:buChar char="&quot;"/>
            </a:pPr>
            <a:r>
              <a:rPr lang="vi-VN" sz="3000">
                <a:effectLst/>
                <a:latin typeface="Montserrat Ultra"/>
                <a:ea typeface="Times New Roman" panose="02020603050405020304" pitchFamily="18" charset="0"/>
              </a:rPr>
              <a:t>Bật Service: On</a:t>
            </a:r>
            <a:endParaRPr lang="en-US" sz="3000">
              <a:solidFill>
                <a:srgbClr val="000000"/>
              </a:solidFill>
              <a:latin typeface="Montserrat Ultr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grpSp>
        <p:nvGrpSpPr>
          <p:cNvPr id="2" name="Group 2"/>
          <p:cNvGrpSpPr/>
          <p:nvPr/>
        </p:nvGrpSpPr>
        <p:grpSpPr>
          <a:xfrm>
            <a:off x="1238697" y="2951444"/>
            <a:ext cx="5545488" cy="5480286"/>
            <a:chOff x="0" y="0"/>
            <a:chExt cx="1769049" cy="1748250"/>
          </a:xfrm>
        </p:grpSpPr>
        <p:sp>
          <p:nvSpPr>
            <p:cNvPr id="3" name="Freeform 3"/>
            <p:cNvSpPr/>
            <p:nvPr/>
          </p:nvSpPr>
          <p:spPr>
            <a:xfrm>
              <a:off x="0" y="0"/>
              <a:ext cx="1769049" cy="1748250"/>
            </a:xfrm>
            <a:custGeom>
              <a:avLst/>
              <a:gdLst/>
              <a:ahLst/>
              <a:cxnLst/>
              <a:rect l="l" t="t" r="r" b="b"/>
              <a:pathLst>
                <a:path w="1769049" h="1748250">
                  <a:moveTo>
                    <a:pt x="0" y="0"/>
                  </a:moveTo>
                  <a:lnTo>
                    <a:pt x="1769049" y="0"/>
                  </a:lnTo>
                  <a:lnTo>
                    <a:pt x="1769049" y="1748250"/>
                  </a:lnTo>
                  <a:lnTo>
                    <a:pt x="0" y="1748250"/>
                  </a:lnTo>
                  <a:close/>
                </a:path>
              </a:pathLst>
            </a:custGeom>
            <a:solidFill>
              <a:srgbClr val="216C53"/>
            </a:solidFill>
          </p:spPr>
        </p:sp>
        <p:sp>
          <p:nvSpPr>
            <p:cNvPr id="4" name="TextBox 4"/>
            <p:cNvSpPr txBox="1"/>
            <p:nvPr/>
          </p:nvSpPr>
          <p:spPr>
            <a:xfrm>
              <a:off x="0" y="-66675"/>
              <a:ext cx="1769049" cy="1814925"/>
            </a:xfrm>
            <a:prstGeom prst="rect">
              <a:avLst/>
            </a:prstGeom>
          </p:spPr>
          <p:txBody>
            <a:bodyPr lIns="50800" tIns="50800" rIns="50800" bIns="50800" rtlCol="0" anchor="ctr"/>
            <a:lstStyle/>
            <a:p>
              <a:pPr algn="ctr">
                <a:lnSpc>
                  <a:spcPts val="3175"/>
                </a:lnSpc>
              </a:pPr>
              <a:endParaRPr/>
            </a:p>
          </p:txBody>
        </p:sp>
      </p:grpSp>
      <p:sp>
        <p:nvSpPr>
          <p:cNvPr id="5" name="Freeform 5"/>
          <p:cNvSpPr/>
          <p:nvPr/>
        </p:nvSpPr>
        <p:spPr>
          <a:xfrm rot="-5400000">
            <a:off x="0" y="9048282"/>
            <a:ext cx="1238718" cy="1238718"/>
          </a:xfrm>
          <a:custGeom>
            <a:avLst/>
            <a:gdLst/>
            <a:ahLst/>
            <a:cxnLst/>
            <a:rect l="l" t="t" r="r" b="b"/>
            <a:pathLst>
              <a:path w="1238718" h="1238718">
                <a:moveTo>
                  <a:pt x="0" y="0"/>
                </a:moveTo>
                <a:lnTo>
                  <a:pt x="1238718" y="0"/>
                </a:lnTo>
                <a:lnTo>
                  <a:pt x="1238718" y="1238718"/>
                </a:lnTo>
                <a:lnTo>
                  <a:pt x="0" y="12387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442642" y="3153770"/>
            <a:ext cx="5545488" cy="5480286"/>
          </a:xfrm>
          <a:custGeom>
            <a:avLst/>
            <a:gdLst/>
            <a:ahLst/>
            <a:cxnLst/>
            <a:rect l="l" t="t" r="r" b="b"/>
            <a:pathLst>
              <a:path w="5545488" h="5480286">
                <a:moveTo>
                  <a:pt x="0" y="0"/>
                </a:moveTo>
                <a:lnTo>
                  <a:pt x="5545488" y="0"/>
                </a:lnTo>
                <a:lnTo>
                  <a:pt x="5545488" y="5480286"/>
                </a:lnTo>
                <a:lnTo>
                  <a:pt x="0" y="5480286"/>
                </a:lnTo>
                <a:lnTo>
                  <a:pt x="0" y="0"/>
                </a:lnTo>
                <a:close/>
              </a:path>
            </a:pathLst>
          </a:custGeom>
          <a:blipFill>
            <a:blip r:embed="rId4"/>
            <a:stretch>
              <a:fillRect b="-1189"/>
            </a:stretch>
          </a:blipFill>
        </p:spPr>
      </p:sp>
      <p:sp>
        <p:nvSpPr>
          <p:cNvPr id="7" name="AutoShape 7"/>
          <p:cNvSpPr/>
          <p:nvPr/>
        </p:nvSpPr>
        <p:spPr>
          <a:xfrm flipV="1">
            <a:off x="8333969" y="3334374"/>
            <a:ext cx="8715292" cy="2903"/>
          </a:xfrm>
          <a:prstGeom prst="line">
            <a:avLst/>
          </a:prstGeom>
          <a:ln w="38100" cap="flat">
            <a:solidFill>
              <a:srgbClr val="216C53"/>
            </a:solidFill>
            <a:prstDash val="solid"/>
            <a:headEnd type="none" w="sm" len="sm"/>
            <a:tailEnd type="none" w="sm" len="sm"/>
          </a:ln>
        </p:spPr>
      </p:sp>
      <p:sp>
        <p:nvSpPr>
          <p:cNvPr id="8" name="AutoShape 8"/>
          <p:cNvSpPr/>
          <p:nvPr/>
        </p:nvSpPr>
        <p:spPr>
          <a:xfrm>
            <a:off x="8333969" y="4686682"/>
            <a:ext cx="8715292" cy="19050"/>
          </a:xfrm>
          <a:prstGeom prst="line">
            <a:avLst/>
          </a:prstGeom>
          <a:ln w="38100" cap="flat">
            <a:solidFill>
              <a:srgbClr val="216C53"/>
            </a:solidFill>
            <a:prstDash val="solid"/>
            <a:headEnd type="none" w="sm" len="sm"/>
            <a:tailEnd type="none" w="sm" len="sm"/>
          </a:ln>
        </p:spPr>
      </p:sp>
      <p:sp>
        <p:nvSpPr>
          <p:cNvPr id="9" name="AutoShape 9"/>
          <p:cNvSpPr/>
          <p:nvPr/>
        </p:nvSpPr>
        <p:spPr>
          <a:xfrm>
            <a:off x="8333969" y="6038746"/>
            <a:ext cx="8715292" cy="19050"/>
          </a:xfrm>
          <a:prstGeom prst="line">
            <a:avLst/>
          </a:prstGeom>
          <a:ln w="38100" cap="flat">
            <a:solidFill>
              <a:srgbClr val="216C53"/>
            </a:solidFill>
            <a:prstDash val="solid"/>
            <a:headEnd type="none" w="sm" len="sm"/>
            <a:tailEnd type="none" w="sm" len="sm"/>
          </a:ln>
        </p:spPr>
      </p:sp>
      <p:sp>
        <p:nvSpPr>
          <p:cNvPr id="10" name="AutoShape 10"/>
          <p:cNvSpPr/>
          <p:nvPr/>
        </p:nvSpPr>
        <p:spPr>
          <a:xfrm flipV="1">
            <a:off x="8333927" y="7419429"/>
            <a:ext cx="8715335" cy="9525"/>
          </a:xfrm>
          <a:prstGeom prst="line">
            <a:avLst/>
          </a:prstGeom>
          <a:ln w="38100" cap="flat">
            <a:solidFill>
              <a:srgbClr val="216C53"/>
            </a:solidFill>
            <a:prstDash val="solid"/>
            <a:headEnd type="none" w="sm" len="sm"/>
            <a:tailEnd type="none" w="sm" len="sm"/>
          </a:ln>
        </p:spPr>
      </p:sp>
      <p:sp>
        <p:nvSpPr>
          <p:cNvPr id="11" name="Freeform 11"/>
          <p:cNvSpPr/>
          <p:nvPr/>
        </p:nvSpPr>
        <p:spPr>
          <a:xfrm>
            <a:off x="7459159" y="5296282"/>
            <a:ext cx="761515" cy="761515"/>
          </a:xfrm>
          <a:custGeom>
            <a:avLst/>
            <a:gdLst/>
            <a:ahLst/>
            <a:cxnLst/>
            <a:rect l="l" t="t" r="r" b="b"/>
            <a:pathLst>
              <a:path w="761515" h="761515">
                <a:moveTo>
                  <a:pt x="0" y="0"/>
                </a:moveTo>
                <a:lnTo>
                  <a:pt x="761515" y="0"/>
                </a:lnTo>
                <a:lnTo>
                  <a:pt x="761515" y="761514"/>
                </a:lnTo>
                <a:lnTo>
                  <a:pt x="0" y="7615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7459159" y="2582385"/>
            <a:ext cx="751990" cy="751990"/>
          </a:xfrm>
          <a:custGeom>
            <a:avLst/>
            <a:gdLst/>
            <a:ahLst/>
            <a:cxnLst/>
            <a:rect l="l" t="t" r="r" b="b"/>
            <a:pathLst>
              <a:path w="751990" h="751990">
                <a:moveTo>
                  <a:pt x="0" y="0"/>
                </a:moveTo>
                <a:lnTo>
                  <a:pt x="751990" y="0"/>
                </a:lnTo>
                <a:lnTo>
                  <a:pt x="751990" y="751989"/>
                </a:lnTo>
                <a:lnTo>
                  <a:pt x="0" y="7519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7459159" y="3944217"/>
            <a:ext cx="761515" cy="761515"/>
          </a:xfrm>
          <a:custGeom>
            <a:avLst/>
            <a:gdLst/>
            <a:ahLst/>
            <a:cxnLst/>
            <a:rect l="l" t="t" r="r" b="b"/>
            <a:pathLst>
              <a:path w="761515" h="761515">
                <a:moveTo>
                  <a:pt x="0" y="0"/>
                </a:moveTo>
                <a:lnTo>
                  <a:pt x="761515" y="0"/>
                </a:lnTo>
                <a:lnTo>
                  <a:pt x="761515" y="761515"/>
                </a:lnTo>
                <a:lnTo>
                  <a:pt x="0" y="7615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Freeform 14"/>
          <p:cNvSpPr/>
          <p:nvPr/>
        </p:nvSpPr>
        <p:spPr>
          <a:xfrm>
            <a:off x="7459159" y="6676964"/>
            <a:ext cx="751990" cy="751990"/>
          </a:xfrm>
          <a:custGeom>
            <a:avLst/>
            <a:gdLst/>
            <a:ahLst/>
            <a:cxnLst/>
            <a:rect l="l" t="t" r="r" b="b"/>
            <a:pathLst>
              <a:path w="751990" h="751990">
                <a:moveTo>
                  <a:pt x="0" y="0"/>
                </a:moveTo>
                <a:lnTo>
                  <a:pt x="751990" y="0"/>
                </a:lnTo>
                <a:lnTo>
                  <a:pt x="751990" y="751990"/>
                </a:lnTo>
                <a:lnTo>
                  <a:pt x="0" y="75199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15" name="Group 15"/>
          <p:cNvGrpSpPr/>
          <p:nvPr/>
        </p:nvGrpSpPr>
        <p:grpSpPr>
          <a:xfrm>
            <a:off x="17068103" y="1616"/>
            <a:ext cx="1177932" cy="1392235"/>
            <a:chOff x="0" y="0"/>
            <a:chExt cx="1570577" cy="1856313"/>
          </a:xfrm>
        </p:grpSpPr>
        <p:sp>
          <p:nvSpPr>
            <p:cNvPr id="16" name="Freeform 16"/>
            <p:cNvSpPr/>
            <p:nvPr/>
          </p:nvSpPr>
          <p:spPr>
            <a:xfrm>
              <a:off x="0" y="0"/>
              <a:ext cx="1570577" cy="1448857"/>
            </a:xfrm>
            <a:custGeom>
              <a:avLst/>
              <a:gdLst/>
              <a:ahLst/>
              <a:cxnLst/>
              <a:rect l="l" t="t" r="r" b="b"/>
              <a:pathLst>
                <a:path w="1570577" h="1448857">
                  <a:moveTo>
                    <a:pt x="0" y="0"/>
                  </a:moveTo>
                  <a:lnTo>
                    <a:pt x="1570577" y="0"/>
                  </a:lnTo>
                  <a:lnTo>
                    <a:pt x="1570577" y="1448857"/>
                  </a:lnTo>
                  <a:lnTo>
                    <a:pt x="0" y="144885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7" name="TextBox 17"/>
            <p:cNvSpPr txBox="1"/>
            <p:nvPr/>
          </p:nvSpPr>
          <p:spPr>
            <a:xfrm>
              <a:off x="0" y="1460087"/>
              <a:ext cx="1570577" cy="396225"/>
            </a:xfrm>
            <a:prstGeom prst="rect">
              <a:avLst/>
            </a:prstGeom>
          </p:spPr>
          <p:txBody>
            <a:bodyPr lIns="0" tIns="0" rIns="0" bIns="0" rtlCol="0" anchor="t">
              <a:spAutoFit/>
            </a:bodyPr>
            <a:lstStyle/>
            <a:p>
              <a:pPr algn="ctr">
                <a:lnSpc>
                  <a:spcPts val="2658"/>
                </a:lnSpc>
              </a:pPr>
              <a:r>
                <a:rPr lang="en-US" sz="1661" spc="255">
                  <a:solidFill>
                    <a:srgbClr val="2C6D44"/>
                  </a:solidFill>
                  <a:latin typeface="Glacial Indifference Bold"/>
                </a:rPr>
                <a:t>NHÓM 31</a:t>
              </a:r>
            </a:p>
          </p:txBody>
        </p:sp>
      </p:grpSp>
      <p:sp>
        <p:nvSpPr>
          <p:cNvPr id="18" name="Freeform 18"/>
          <p:cNvSpPr/>
          <p:nvPr/>
        </p:nvSpPr>
        <p:spPr>
          <a:xfrm>
            <a:off x="28575" y="38100"/>
            <a:ext cx="2264008" cy="1251647"/>
          </a:xfrm>
          <a:custGeom>
            <a:avLst/>
            <a:gdLst/>
            <a:ahLst/>
            <a:cxnLst/>
            <a:rect l="l" t="t" r="r" b="b"/>
            <a:pathLst>
              <a:path w="2264008" h="1251647">
                <a:moveTo>
                  <a:pt x="0" y="0"/>
                </a:moveTo>
                <a:lnTo>
                  <a:pt x="2264008" y="0"/>
                </a:lnTo>
                <a:lnTo>
                  <a:pt x="2264008" y="1251647"/>
                </a:lnTo>
                <a:lnTo>
                  <a:pt x="0" y="1251647"/>
                </a:lnTo>
                <a:lnTo>
                  <a:pt x="0" y="0"/>
                </a:lnTo>
                <a:close/>
              </a:path>
            </a:pathLst>
          </a:custGeom>
          <a:blipFill>
            <a:blip r:embed="rId15"/>
            <a:stretch>
              <a:fillRect/>
            </a:stretch>
          </a:blipFill>
        </p:spPr>
      </p:sp>
      <p:sp>
        <p:nvSpPr>
          <p:cNvPr id="19" name="AutoShape 19"/>
          <p:cNvSpPr/>
          <p:nvPr/>
        </p:nvSpPr>
        <p:spPr>
          <a:xfrm flipV="1">
            <a:off x="8352747" y="8761969"/>
            <a:ext cx="8715335" cy="9525"/>
          </a:xfrm>
          <a:prstGeom prst="line">
            <a:avLst/>
          </a:prstGeom>
          <a:ln w="38100" cap="flat">
            <a:solidFill>
              <a:srgbClr val="216C53"/>
            </a:solidFill>
            <a:prstDash val="solid"/>
            <a:headEnd type="none" w="sm" len="sm"/>
            <a:tailEnd type="none" w="sm" len="sm"/>
          </a:ln>
        </p:spPr>
      </p:sp>
      <p:sp>
        <p:nvSpPr>
          <p:cNvPr id="20" name="Freeform 20"/>
          <p:cNvSpPr/>
          <p:nvPr/>
        </p:nvSpPr>
        <p:spPr>
          <a:xfrm>
            <a:off x="7449635" y="7995691"/>
            <a:ext cx="771040" cy="771040"/>
          </a:xfrm>
          <a:custGeom>
            <a:avLst/>
            <a:gdLst/>
            <a:ahLst/>
            <a:cxnLst/>
            <a:rect l="l" t="t" r="r" b="b"/>
            <a:pathLst>
              <a:path w="771040" h="771040">
                <a:moveTo>
                  <a:pt x="0" y="0"/>
                </a:moveTo>
                <a:lnTo>
                  <a:pt x="771039" y="0"/>
                </a:lnTo>
                <a:lnTo>
                  <a:pt x="771039" y="771040"/>
                </a:lnTo>
                <a:lnTo>
                  <a:pt x="0" y="77104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21" name="TextBox 21"/>
          <p:cNvSpPr txBox="1"/>
          <p:nvPr/>
        </p:nvSpPr>
        <p:spPr>
          <a:xfrm>
            <a:off x="1238697" y="1529119"/>
            <a:ext cx="5749433" cy="1053266"/>
          </a:xfrm>
          <a:prstGeom prst="rect">
            <a:avLst/>
          </a:prstGeom>
        </p:spPr>
        <p:txBody>
          <a:bodyPr lIns="0" tIns="0" rIns="0" bIns="0" rtlCol="0" anchor="t">
            <a:spAutoFit/>
          </a:bodyPr>
          <a:lstStyle/>
          <a:p>
            <a:pPr algn="ctr">
              <a:lnSpc>
                <a:spcPts val="8620"/>
              </a:lnSpc>
              <a:spcBef>
                <a:spcPct val="0"/>
              </a:spcBef>
            </a:pPr>
            <a:r>
              <a:rPr lang="en-US" sz="6157" spc="301">
                <a:solidFill>
                  <a:srgbClr val="216C53"/>
                </a:solidFill>
                <a:latin typeface="Montserrat Bold"/>
              </a:rPr>
              <a:t>MỤC LỤC</a:t>
            </a:r>
          </a:p>
        </p:txBody>
      </p:sp>
      <p:sp>
        <p:nvSpPr>
          <p:cNvPr id="22" name="TextBox 22"/>
          <p:cNvSpPr txBox="1"/>
          <p:nvPr/>
        </p:nvSpPr>
        <p:spPr>
          <a:xfrm>
            <a:off x="8333963" y="2626592"/>
            <a:ext cx="4494133" cy="596900"/>
          </a:xfrm>
          <a:prstGeom prst="rect">
            <a:avLst/>
          </a:prstGeom>
        </p:spPr>
        <p:txBody>
          <a:bodyPr lIns="0" tIns="0" rIns="0" bIns="0" rtlCol="0" anchor="t">
            <a:spAutoFit/>
          </a:bodyPr>
          <a:lstStyle/>
          <a:p>
            <a:pPr>
              <a:lnSpc>
                <a:spcPts val="4899"/>
              </a:lnSpc>
            </a:pPr>
            <a:r>
              <a:rPr lang="en-US" sz="3499">
                <a:solidFill>
                  <a:srgbClr val="2C6D44"/>
                </a:solidFill>
                <a:latin typeface="Montserrat Bold"/>
              </a:rPr>
              <a:t>Các chức năng</a:t>
            </a:r>
          </a:p>
        </p:txBody>
      </p:sp>
      <p:sp>
        <p:nvSpPr>
          <p:cNvPr id="23" name="TextBox 23"/>
          <p:cNvSpPr txBox="1"/>
          <p:nvPr/>
        </p:nvSpPr>
        <p:spPr>
          <a:xfrm>
            <a:off x="8333963" y="3993187"/>
            <a:ext cx="4858822" cy="596900"/>
          </a:xfrm>
          <a:prstGeom prst="rect">
            <a:avLst/>
          </a:prstGeom>
        </p:spPr>
        <p:txBody>
          <a:bodyPr lIns="0" tIns="0" rIns="0" bIns="0" rtlCol="0" anchor="t">
            <a:spAutoFit/>
          </a:bodyPr>
          <a:lstStyle/>
          <a:p>
            <a:pPr>
              <a:lnSpc>
                <a:spcPts val="4899"/>
              </a:lnSpc>
            </a:pPr>
            <a:r>
              <a:rPr lang="en-US" sz="3499">
                <a:solidFill>
                  <a:srgbClr val="2C6D44"/>
                </a:solidFill>
                <a:latin typeface="Montserrat Bold"/>
              </a:rPr>
              <a:t>Linh kiện sử dụng</a:t>
            </a:r>
          </a:p>
        </p:txBody>
      </p:sp>
      <p:sp>
        <p:nvSpPr>
          <p:cNvPr id="24" name="TextBox 24"/>
          <p:cNvSpPr txBox="1"/>
          <p:nvPr/>
        </p:nvSpPr>
        <p:spPr>
          <a:xfrm>
            <a:off x="8333963" y="5345251"/>
            <a:ext cx="4714399" cy="596900"/>
          </a:xfrm>
          <a:prstGeom prst="rect">
            <a:avLst/>
          </a:prstGeom>
        </p:spPr>
        <p:txBody>
          <a:bodyPr lIns="0" tIns="0" rIns="0" bIns="0" rtlCol="0" anchor="t">
            <a:spAutoFit/>
          </a:bodyPr>
          <a:lstStyle/>
          <a:p>
            <a:pPr>
              <a:lnSpc>
                <a:spcPts val="4899"/>
              </a:lnSpc>
            </a:pPr>
            <a:r>
              <a:rPr lang="en-US" sz="3499">
                <a:solidFill>
                  <a:srgbClr val="2C6D44"/>
                </a:solidFill>
                <a:latin typeface="Montserrat Bold"/>
              </a:rPr>
              <a:t>Đánh giá chi phí</a:t>
            </a:r>
          </a:p>
        </p:txBody>
      </p:sp>
      <p:sp>
        <p:nvSpPr>
          <p:cNvPr id="25" name="TextBox 25"/>
          <p:cNvSpPr txBox="1"/>
          <p:nvPr/>
        </p:nvSpPr>
        <p:spPr>
          <a:xfrm>
            <a:off x="8333963" y="6697316"/>
            <a:ext cx="3926086" cy="596900"/>
          </a:xfrm>
          <a:prstGeom prst="rect">
            <a:avLst/>
          </a:prstGeom>
        </p:spPr>
        <p:txBody>
          <a:bodyPr lIns="0" tIns="0" rIns="0" bIns="0" rtlCol="0" anchor="t">
            <a:spAutoFit/>
          </a:bodyPr>
          <a:lstStyle/>
          <a:p>
            <a:pPr>
              <a:lnSpc>
                <a:spcPts val="4899"/>
              </a:lnSpc>
            </a:pPr>
            <a:r>
              <a:rPr lang="en-US" sz="3499">
                <a:solidFill>
                  <a:srgbClr val="2C6D44"/>
                </a:solidFill>
                <a:latin typeface="Montserrat Bold"/>
              </a:rPr>
              <a:t>Quy trình cơ bản</a:t>
            </a:r>
          </a:p>
        </p:txBody>
      </p:sp>
      <p:sp>
        <p:nvSpPr>
          <p:cNvPr id="26" name="TextBox 26"/>
          <p:cNvSpPr txBox="1"/>
          <p:nvPr/>
        </p:nvSpPr>
        <p:spPr>
          <a:xfrm>
            <a:off x="8352783" y="8039856"/>
            <a:ext cx="4840001" cy="596900"/>
          </a:xfrm>
          <a:prstGeom prst="rect">
            <a:avLst/>
          </a:prstGeom>
        </p:spPr>
        <p:txBody>
          <a:bodyPr lIns="0" tIns="0" rIns="0" bIns="0" rtlCol="0" anchor="t">
            <a:spAutoFit/>
          </a:bodyPr>
          <a:lstStyle/>
          <a:p>
            <a:pPr>
              <a:lnSpc>
                <a:spcPts val="4899"/>
              </a:lnSpc>
            </a:pPr>
            <a:r>
              <a:rPr lang="en-US" sz="3499">
                <a:solidFill>
                  <a:srgbClr val="2C6D44"/>
                </a:solidFill>
                <a:latin typeface="Montserrat Bold"/>
              </a:rPr>
              <a:t>Xây dựng mô hình</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sp>
        <p:nvSpPr>
          <p:cNvPr id="2" name="Freeform 2"/>
          <p:cNvSpPr/>
          <p:nvPr/>
        </p:nvSpPr>
        <p:spPr>
          <a:xfrm>
            <a:off x="28575" y="38100"/>
            <a:ext cx="2264008" cy="1251647"/>
          </a:xfrm>
          <a:custGeom>
            <a:avLst/>
            <a:gdLst/>
            <a:ahLst/>
            <a:cxnLst/>
            <a:rect l="l" t="t" r="r" b="b"/>
            <a:pathLst>
              <a:path w="2264008" h="1251647">
                <a:moveTo>
                  <a:pt x="0" y="0"/>
                </a:moveTo>
                <a:lnTo>
                  <a:pt x="2264008" y="0"/>
                </a:lnTo>
                <a:lnTo>
                  <a:pt x="2264008" y="1251647"/>
                </a:lnTo>
                <a:lnTo>
                  <a:pt x="0" y="1251647"/>
                </a:lnTo>
                <a:lnTo>
                  <a:pt x="0" y="0"/>
                </a:lnTo>
                <a:close/>
              </a:path>
            </a:pathLst>
          </a:custGeom>
          <a:blipFill>
            <a:blip r:embed="rId2"/>
            <a:stretch>
              <a:fillRect/>
            </a:stretch>
          </a:blipFill>
        </p:spPr>
      </p:sp>
      <p:sp>
        <p:nvSpPr>
          <p:cNvPr id="8" name="TextBox 9">
            <a:extLst>
              <a:ext uri="{FF2B5EF4-FFF2-40B4-BE49-F238E27FC236}">
                <a16:creationId xmlns:a16="http://schemas.microsoft.com/office/drawing/2014/main" id="{42E0FB13-51A4-6A73-89CB-06D9B0B9A456}"/>
              </a:ext>
            </a:extLst>
          </p:cNvPr>
          <p:cNvSpPr txBox="1"/>
          <p:nvPr/>
        </p:nvSpPr>
        <p:spPr>
          <a:xfrm>
            <a:off x="4000494" y="175864"/>
            <a:ext cx="10287012" cy="1053266"/>
          </a:xfrm>
          <a:prstGeom prst="rect">
            <a:avLst/>
          </a:prstGeom>
        </p:spPr>
        <p:txBody>
          <a:bodyPr lIns="0" tIns="0" rIns="0" bIns="0" rtlCol="0" anchor="t">
            <a:spAutoFit/>
          </a:bodyPr>
          <a:lstStyle/>
          <a:p>
            <a:pPr algn="ctr">
              <a:lnSpc>
                <a:spcPts val="8620"/>
              </a:lnSpc>
              <a:spcBef>
                <a:spcPct val="0"/>
              </a:spcBef>
            </a:pPr>
            <a:r>
              <a:rPr lang="en-US" sz="6157" spc="301">
                <a:solidFill>
                  <a:srgbClr val="216C53"/>
                </a:solidFill>
                <a:latin typeface="Montserrat Bold"/>
              </a:rPr>
              <a:t>MÔ HÌNH </a:t>
            </a:r>
            <a:r>
              <a:rPr lang="vi-VN" sz="6157" spc="301">
                <a:solidFill>
                  <a:srgbClr val="216C53"/>
                </a:solidFill>
                <a:latin typeface="Montserrat Bold"/>
              </a:rPr>
              <a:t>MẠNG</a:t>
            </a:r>
            <a:endParaRPr lang="en-US" sz="6157" spc="301">
              <a:solidFill>
                <a:srgbClr val="216C53"/>
              </a:solidFill>
              <a:latin typeface="Montserrat Bold"/>
            </a:endParaRPr>
          </a:p>
        </p:txBody>
      </p:sp>
      <p:grpSp>
        <p:nvGrpSpPr>
          <p:cNvPr id="9" name="Group 9">
            <a:extLst>
              <a:ext uri="{FF2B5EF4-FFF2-40B4-BE49-F238E27FC236}">
                <a16:creationId xmlns:a16="http://schemas.microsoft.com/office/drawing/2014/main" id="{862F1A51-2905-8B23-EB94-F2CB73BAB1ED}"/>
              </a:ext>
            </a:extLst>
          </p:cNvPr>
          <p:cNvGrpSpPr/>
          <p:nvPr/>
        </p:nvGrpSpPr>
        <p:grpSpPr>
          <a:xfrm>
            <a:off x="17068103" y="1616"/>
            <a:ext cx="1177932" cy="1392235"/>
            <a:chOff x="0" y="0"/>
            <a:chExt cx="1570577" cy="1856313"/>
          </a:xfrm>
        </p:grpSpPr>
        <p:sp>
          <p:nvSpPr>
            <p:cNvPr id="10" name="Freeform 10">
              <a:extLst>
                <a:ext uri="{FF2B5EF4-FFF2-40B4-BE49-F238E27FC236}">
                  <a16:creationId xmlns:a16="http://schemas.microsoft.com/office/drawing/2014/main" id="{BF846823-E0D8-6EE6-4EDE-3DD2B4F7E199}"/>
                </a:ext>
              </a:extLst>
            </p:cNvPr>
            <p:cNvSpPr/>
            <p:nvPr/>
          </p:nvSpPr>
          <p:spPr>
            <a:xfrm>
              <a:off x="0" y="0"/>
              <a:ext cx="1570577" cy="1448857"/>
            </a:xfrm>
            <a:custGeom>
              <a:avLst/>
              <a:gdLst/>
              <a:ahLst/>
              <a:cxnLst/>
              <a:rect l="l" t="t" r="r" b="b"/>
              <a:pathLst>
                <a:path w="1570577" h="1448857">
                  <a:moveTo>
                    <a:pt x="0" y="0"/>
                  </a:moveTo>
                  <a:lnTo>
                    <a:pt x="1570577" y="0"/>
                  </a:lnTo>
                  <a:lnTo>
                    <a:pt x="1570577" y="1448857"/>
                  </a:lnTo>
                  <a:lnTo>
                    <a:pt x="0" y="14488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a:extLst>
                <a:ext uri="{FF2B5EF4-FFF2-40B4-BE49-F238E27FC236}">
                  <a16:creationId xmlns:a16="http://schemas.microsoft.com/office/drawing/2014/main" id="{4BA9F6EC-E01D-DB6A-53BC-8E62DB6D2D92}"/>
                </a:ext>
              </a:extLst>
            </p:cNvPr>
            <p:cNvSpPr txBox="1"/>
            <p:nvPr/>
          </p:nvSpPr>
          <p:spPr>
            <a:xfrm>
              <a:off x="0" y="1460087"/>
              <a:ext cx="1570577" cy="396225"/>
            </a:xfrm>
            <a:prstGeom prst="rect">
              <a:avLst/>
            </a:prstGeom>
          </p:spPr>
          <p:txBody>
            <a:bodyPr lIns="0" tIns="0" rIns="0" bIns="0" rtlCol="0" anchor="t">
              <a:spAutoFit/>
            </a:bodyPr>
            <a:lstStyle/>
            <a:p>
              <a:pPr algn="ctr">
                <a:lnSpc>
                  <a:spcPts val="2658"/>
                </a:lnSpc>
              </a:pPr>
              <a:r>
                <a:rPr lang="en-US" sz="1661" spc="255">
                  <a:solidFill>
                    <a:srgbClr val="2C6D44"/>
                  </a:solidFill>
                  <a:latin typeface="Glacial Indifference Bold"/>
                </a:rPr>
                <a:t>NHÓM 31</a:t>
              </a:r>
            </a:p>
          </p:txBody>
        </p:sp>
      </p:grpSp>
      <p:sp>
        <p:nvSpPr>
          <p:cNvPr id="12" name="TextBox 7">
            <a:extLst>
              <a:ext uri="{FF2B5EF4-FFF2-40B4-BE49-F238E27FC236}">
                <a16:creationId xmlns:a16="http://schemas.microsoft.com/office/drawing/2014/main" id="{4B8F2DD6-62B5-E8DF-D083-1502AA9FC55B}"/>
              </a:ext>
            </a:extLst>
          </p:cNvPr>
          <p:cNvSpPr txBox="1"/>
          <p:nvPr/>
        </p:nvSpPr>
        <p:spPr>
          <a:xfrm>
            <a:off x="223597" y="1594347"/>
            <a:ext cx="12959003" cy="582211"/>
          </a:xfrm>
          <a:prstGeom prst="rect">
            <a:avLst/>
          </a:prstGeom>
        </p:spPr>
        <p:txBody>
          <a:bodyPr wrap="square" lIns="0" tIns="0" rIns="0" bIns="0" rtlCol="0" anchor="t">
            <a:spAutoFit/>
          </a:bodyPr>
          <a:lstStyle/>
          <a:p>
            <a:pPr>
              <a:lnSpc>
                <a:spcPts val="4900"/>
              </a:lnSpc>
              <a:spcBef>
                <a:spcPct val="0"/>
              </a:spcBef>
            </a:pPr>
            <a:r>
              <a:rPr lang="en-US" sz="3500" spc="171">
                <a:solidFill>
                  <a:srgbClr val="216C53"/>
                </a:solidFill>
                <a:latin typeface="Montserrat Ultra-Bold"/>
              </a:rPr>
              <a:t>CẤU HÌNH DHCP CHO THIẾT BỊ DI ĐỘNG VÀ IOE</a:t>
            </a:r>
          </a:p>
        </p:txBody>
      </p:sp>
      <p:sp>
        <p:nvSpPr>
          <p:cNvPr id="6" name="TextBox 5">
            <a:extLst>
              <a:ext uri="{FF2B5EF4-FFF2-40B4-BE49-F238E27FC236}">
                <a16:creationId xmlns:a16="http://schemas.microsoft.com/office/drawing/2014/main" id="{70204A82-B32F-A2D5-3D34-772D1491DC8B}"/>
              </a:ext>
            </a:extLst>
          </p:cNvPr>
          <p:cNvSpPr txBox="1"/>
          <p:nvPr/>
        </p:nvSpPr>
        <p:spPr>
          <a:xfrm>
            <a:off x="771221" y="2543562"/>
            <a:ext cx="16745557" cy="7248138"/>
          </a:xfrm>
          <a:prstGeom prst="rect">
            <a:avLst/>
          </a:prstGeom>
          <a:noFill/>
          <a:ln w="57150">
            <a:solidFill>
              <a:srgbClr val="C00000"/>
            </a:solidFill>
          </a:ln>
        </p:spPr>
        <p:txBody>
          <a:bodyPr wrap="square">
            <a:spAutoFit/>
          </a:bodyPr>
          <a:lstStyle/>
          <a:p>
            <a:pPr indent="457200" algn="just">
              <a:lnSpc>
                <a:spcPct val="150000"/>
              </a:lnSpc>
            </a:pPr>
            <a:r>
              <a:rPr lang="vi-VN" sz="2400">
                <a:effectLst/>
                <a:latin typeface="Courier New" panose="02070309020205020404" pitchFamily="49" charset="0"/>
                <a:ea typeface="Times New Roman" panose="02020603050405020304" pitchFamily="18" charset="0"/>
                <a:cs typeface="Courier New" panose="02070309020205020404" pitchFamily="49" charset="0"/>
              </a:rPr>
              <a:t>Router(config-if)#exit</a:t>
            </a:r>
            <a:endParaRPr lang="en-US" sz="2400">
              <a:effectLst/>
              <a:latin typeface="Courier New" panose="02070309020205020404" pitchFamily="49" charset="0"/>
              <a:ea typeface="Times New Roman" panose="02020603050405020304" pitchFamily="18" charset="0"/>
              <a:cs typeface="Courier New" panose="02070309020205020404" pitchFamily="49" charset="0"/>
            </a:endParaRPr>
          </a:p>
          <a:p>
            <a:pPr indent="457200" algn="just">
              <a:lnSpc>
                <a:spcPct val="150000"/>
              </a:lnSpc>
            </a:pPr>
            <a:r>
              <a:rPr lang="vi-VN" sz="2400">
                <a:effectLst/>
                <a:latin typeface="Courier New" panose="02070309020205020404" pitchFamily="49" charset="0"/>
                <a:ea typeface="Times New Roman" panose="02020603050405020304" pitchFamily="18" charset="0"/>
                <a:cs typeface="Courier New" panose="02070309020205020404" pitchFamily="49" charset="0"/>
              </a:rPr>
              <a:t>Router(config)#ip dhcp excluded-address 192.168.1.1 192.168.1.5</a:t>
            </a:r>
            <a:endParaRPr lang="en-US" sz="2400">
              <a:effectLst/>
              <a:latin typeface="Courier New" panose="02070309020205020404" pitchFamily="49" charset="0"/>
              <a:ea typeface="Times New Roman" panose="02020603050405020304" pitchFamily="18" charset="0"/>
              <a:cs typeface="Courier New" panose="02070309020205020404" pitchFamily="49" charset="0"/>
            </a:endParaRPr>
          </a:p>
          <a:p>
            <a:pPr indent="457200" algn="just">
              <a:lnSpc>
                <a:spcPct val="150000"/>
              </a:lnSpc>
            </a:pPr>
            <a:r>
              <a:rPr lang="vi-VN" sz="2400">
                <a:effectLst/>
                <a:latin typeface="Courier New" panose="02070309020205020404" pitchFamily="49" charset="0"/>
                <a:ea typeface="Times New Roman" panose="02020603050405020304" pitchFamily="18" charset="0"/>
                <a:cs typeface="Courier New" panose="02070309020205020404" pitchFamily="49" charset="0"/>
              </a:rPr>
              <a:t>Router(dhcp-config)#ip dhcp pool cell</a:t>
            </a:r>
            <a:endParaRPr lang="en-US" sz="2400">
              <a:effectLst/>
              <a:latin typeface="Courier New" panose="02070309020205020404" pitchFamily="49" charset="0"/>
              <a:ea typeface="Times New Roman" panose="02020603050405020304" pitchFamily="18" charset="0"/>
              <a:cs typeface="Courier New" panose="02070309020205020404" pitchFamily="49" charset="0"/>
            </a:endParaRPr>
          </a:p>
          <a:p>
            <a:pPr indent="457200" algn="just">
              <a:lnSpc>
                <a:spcPct val="150000"/>
              </a:lnSpc>
            </a:pPr>
            <a:r>
              <a:rPr lang="vi-VN" sz="2400">
                <a:effectLst/>
                <a:latin typeface="Courier New" panose="02070309020205020404" pitchFamily="49" charset="0"/>
                <a:ea typeface="Times New Roman" panose="02020603050405020304" pitchFamily="18" charset="0"/>
                <a:cs typeface="Courier New" panose="02070309020205020404" pitchFamily="49" charset="0"/>
              </a:rPr>
              <a:t>Router(dhcp-config)#network 192.168.1.0 255.255.255.0</a:t>
            </a:r>
            <a:endParaRPr lang="en-US" sz="2400">
              <a:effectLst/>
              <a:latin typeface="Courier New" panose="02070309020205020404" pitchFamily="49" charset="0"/>
              <a:ea typeface="Times New Roman" panose="02020603050405020304" pitchFamily="18" charset="0"/>
              <a:cs typeface="Courier New" panose="02070309020205020404" pitchFamily="49" charset="0"/>
            </a:endParaRPr>
          </a:p>
          <a:p>
            <a:pPr indent="457200" algn="just">
              <a:lnSpc>
                <a:spcPct val="150000"/>
              </a:lnSpc>
            </a:pPr>
            <a:r>
              <a:rPr lang="vi-VN" sz="2400">
                <a:effectLst/>
                <a:latin typeface="Courier New" panose="02070309020205020404" pitchFamily="49" charset="0"/>
                <a:ea typeface="Times New Roman" panose="02020603050405020304" pitchFamily="18" charset="0"/>
                <a:cs typeface="Courier New" panose="02070309020205020404" pitchFamily="49" charset="0"/>
              </a:rPr>
              <a:t>Router(dhcp-config)#default-router 192.168.1.1</a:t>
            </a:r>
            <a:endParaRPr lang="en-US" sz="2400">
              <a:effectLst/>
              <a:latin typeface="Courier New" panose="02070309020205020404" pitchFamily="49" charset="0"/>
              <a:ea typeface="Times New Roman" panose="02020603050405020304" pitchFamily="18" charset="0"/>
              <a:cs typeface="Courier New" panose="02070309020205020404" pitchFamily="49" charset="0"/>
            </a:endParaRPr>
          </a:p>
          <a:p>
            <a:pPr indent="457200" algn="just">
              <a:lnSpc>
                <a:spcPct val="150000"/>
              </a:lnSpc>
            </a:pPr>
            <a:r>
              <a:rPr lang="vi-VN" sz="2400">
                <a:effectLst/>
                <a:latin typeface="Courier New" panose="02070309020205020404" pitchFamily="49" charset="0"/>
                <a:ea typeface="Times New Roman" panose="02020603050405020304" pitchFamily="18" charset="0"/>
                <a:cs typeface="Courier New" panose="02070309020205020404" pitchFamily="49" charset="0"/>
              </a:rPr>
              <a:t>Router(dhcp-config)#dns-server 192.168.2.2</a:t>
            </a:r>
            <a:endParaRPr lang="en-US" sz="2400">
              <a:effectLst/>
              <a:latin typeface="Courier New" panose="02070309020205020404" pitchFamily="49" charset="0"/>
              <a:ea typeface="Times New Roman" panose="02020603050405020304" pitchFamily="18" charset="0"/>
              <a:cs typeface="Courier New" panose="02070309020205020404" pitchFamily="49" charset="0"/>
            </a:endParaRPr>
          </a:p>
          <a:p>
            <a:pPr indent="457200" algn="just">
              <a:lnSpc>
                <a:spcPct val="150000"/>
              </a:lnSpc>
            </a:pPr>
            <a:r>
              <a:rPr lang="vi-VN" sz="2400">
                <a:effectLst/>
                <a:latin typeface="Courier New" panose="02070309020205020404" pitchFamily="49" charset="0"/>
                <a:ea typeface="Times New Roman" panose="02020603050405020304" pitchFamily="18" charset="0"/>
                <a:cs typeface="Courier New" panose="02070309020205020404" pitchFamily="49" charset="0"/>
              </a:rPr>
              <a:t>Router(dhcp-config)#exit</a:t>
            </a:r>
            <a:endParaRPr lang="en-US" sz="2400">
              <a:effectLst/>
              <a:latin typeface="Courier New" panose="02070309020205020404" pitchFamily="49" charset="0"/>
              <a:ea typeface="Times New Roman" panose="02020603050405020304" pitchFamily="18" charset="0"/>
              <a:cs typeface="Courier New" panose="02070309020205020404" pitchFamily="49" charset="0"/>
            </a:endParaRPr>
          </a:p>
          <a:p>
            <a:pPr indent="457200" algn="just">
              <a:lnSpc>
                <a:spcPct val="150000"/>
              </a:lnSpc>
            </a:pPr>
            <a:r>
              <a:rPr lang="vi-VN" sz="2400">
                <a:effectLst/>
                <a:latin typeface="Courier New" panose="02070309020205020404" pitchFamily="49" charset="0"/>
                <a:ea typeface="Times New Roman" panose="02020603050405020304" pitchFamily="18" charset="0"/>
                <a:cs typeface="Courier New" panose="02070309020205020404" pitchFamily="49" charset="0"/>
              </a:rPr>
              <a:t>Router(config)#ip dhcp excluded-address 192.168.3.1 192.168.3.5</a:t>
            </a:r>
            <a:endParaRPr lang="en-US" sz="2400">
              <a:effectLst/>
              <a:latin typeface="Courier New" panose="02070309020205020404" pitchFamily="49" charset="0"/>
              <a:ea typeface="Times New Roman" panose="02020603050405020304" pitchFamily="18" charset="0"/>
              <a:cs typeface="Courier New" panose="02070309020205020404" pitchFamily="49" charset="0"/>
            </a:endParaRPr>
          </a:p>
          <a:p>
            <a:pPr indent="457200" algn="just">
              <a:lnSpc>
                <a:spcPct val="150000"/>
              </a:lnSpc>
            </a:pPr>
            <a:r>
              <a:rPr lang="vi-VN" sz="2400">
                <a:effectLst/>
                <a:latin typeface="Courier New" panose="02070309020205020404" pitchFamily="49" charset="0"/>
                <a:ea typeface="Times New Roman" panose="02020603050405020304" pitchFamily="18" charset="0"/>
                <a:cs typeface="Courier New" panose="02070309020205020404" pitchFamily="49" charset="0"/>
              </a:rPr>
              <a:t>Router(dhcp-config)#ip dhcp pool ioe</a:t>
            </a:r>
            <a:endParaRPr lang="en-US" sz="2400">
              <a:effectLst/>
              <a:latin typeface="Courier New" panose="02070309020205020404" pitchFamily="49" charset="0"/>
              <a:ea typeface="Times New Roman" panose="02020603050405020304" pitchFamily="18" charset="0"/>
              <a:cs typeface="Courier New" panose="02070309020205020404" pitchFamily="49" charset="0"/>
            </a:endParaRPr>
          </a:p>
          <a:p>
            <a:pPr indent="457200" algn="just">
              <a:lnSpc>
                <a:spcPct val="150000"/>
              </a:lnSpc>
            </a:pPr>
            <a:r>
              <a:rPr lang="vi-VN" sz="2400">
                <a:effectLst/>
                <a:latin typeface="Courier New" panose="02070309020205020404" pitchFamily="49" charset="0"/>
                <a:ea typeface="Times New Roman" panose="02020603050405020304" pitchFamily="18" charset="0"/>
                <a:cs typeface="Courier New" panose="02070309020205020404" pitchFamily="49" charset="0"/>
              </a:rPr>
              <a:t>Router(dhcp-config)#network 192.168.3.0 255.255.255.0</a:t>
            </a:r>
            <a:endParaRPr lang="en-US" sz="2400">
              <a:effectLst/>
              <a:latin typeface="Courier New" panose="02070309020205020404" pitchFamily="49" charset="0"/>
              <a:ea typeface="Times New Roman" panose="02020603050405020304" pitchFamily="18" charset="0"/>
              <a:cs typeface="Courier New" panose="02070309020205020404" pitchFamily="49" charset="0"/>
            </a:endParaRPr>
          </a:p>
          <a:p>
            <a:pPr indent="457200" algn="just">
              <a:lnSpc>
                <a:spcPct val="150000"/>
              </a:lnSpc>
            </a:pPr>
            <a:r>
              <a:rPr lang="vi-VN" sz="2400">
                <a:effectLst/>
                <a:latin typeface="Courier New" panose="02070309020205020404" pitchFamily="49" charset="0"/>
                <a:ea typeface="Times New Roman" panose="02020603050405020304" pitchFamily="18" charset="0"/>
                <a:cs typeface="Courier New" panose="02070309020205020404" pitchFamily="49" charset="0"/>
              </a:rPr>
              <a:t>Router(dhcp-config)#default-router 192.168.3.1</a:t>
            </a:r>
            <a:endParaRPr lang="en-US" sz="2400">
              <a:effectLst/>
              <a:latin typeface="Courier New" panose="02070309020205020404" pitchFamily="49" charset="0"/>
              <a:ea typeface="Times New Roman" panose="02020603050405020304" pitchFamily="18" charset="0"/>
              <a:cs typeface="Courier New" panose="02070309020205020404" pitchFamily="49" charset="0"/>
            </a:endParaRPr>
          </a:p>
          <a:p>
            <a:pPr indent="457200" algn="just">
              <a:lnSpc>
                <a:spcPct val="150000"/>
              </a:lnSpc>
            </a:pPr>
            <a:r>
              <a:rPr lang="vi-VN" sz="2400">
                <a:effectLst/>
                <a:latin typeface="Courier New" panose="02070309020205020404" pitchFamily="49" charset="0"/>
                <a:ea typeface="Times New Roman" panose="02020603050405020304" pitchFamily="18" charset="0"/>
                <a:cs typeface="Courier New" panose="02070309020205020404" pitchFamily="49" charset="0"/>
              </a:rPr>
              <a:t>Router(dhcp-config)#dns-server 192.168.2.2</a:t>
            </a:r>
            <a:endParaRPr lang="en-US" sz="2400">
              <a:effectLst/>
              <a:latin typeface="Courier New" panose="02070309020205020404" pitchFamily="49" charset="0"/>
              <a:ea typeface="Times New Roman" panose="02020603050405020304" pitchFamily="18" charset="0"/>
              <a:cs typeface="Courier New" panose="02070309020205020404" pitchFamily="49" charset="0"/>
            </a:endParaRPr>
          </a:p>
          <a:p>
            <a:pPr indent="457200" algn="just">
              <a:lnSpc>
                <a:spcPct val="150000"/>
              </a:lnSpc>
            </a:pPr>
            <a:r>
              <a:rPr lang="vi-VN" sz="2400">
                <a:effectLst/>
                <a:latin typeface="Courier New" panose="02070309020205020404" pitchFamily="49" charset="0"/>
                <a:ea typeface="Times New Roman" panose="02020603050405020304" pitchFamily="18" charset="0"/>
                <a:cs typeface="Courier New" panose="02070309020205020404" pitchFamily="49" charset="0"/>
              </a:rPr>
              <a:t>Router(dhcp-config)#exit</a:t>
            </a:r>
            <a:endParaRPr lang="en-US" sz="2400">
              <a:effectLst/>
              <a:latin typeface="Courier New" panose="02070309020205020404" pitchFamily="49" charset="0"/>
              <a:ea typeface="Times New Roman" panose="02020603050405020304" pitchFamily="18" charset="0"/>
              <a:cs typeface="Courier New" panose="02070309020205020404" pitchFamily="49" charset="0"/>
            </a:endParaRPr>
          </a:p>
        </p:txBody>
      </p:sp>
      <p:sp>
        <p:nvSpPr>
          <p:cNvPr id="7" name="Rectangle: Rounded Corners 6">
            <a:extLst>
              <a:ext uri="{FF2B5EF4-FFF2-40B4-BE49-F238E27FC236}">
                <a16:creationId xmlns:a16="http://schemas.microsoft.com/office/drawing/2014/main" id="{198FD2E3-EFFC-79E3-8F17-3979FAD8B053}"/>
              </a:ext>
            </a:extLst>
          </p:cNvPr>
          <p:cNvSpPr/>
          <p:nvPr/>
        </p:nvSpPr>
        <p:spPr>
          <a:xfrm>
            <a:off x="9867084" y="9167464"/>
            <a:ext cx="7772400" cy="776636"/>
          </a:xfrm>
          <a:prstGeom prst="round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000">
                <a:solidFill>
                  <a:schemeClr val="bg1"/>
                </a:solidFill>
                <a:effectLst/>
                <a:latin typeface="Montserrat Ultra"/>
                <a:ea typeface="Times New Roman" panose="02020603050405020304" pitchFamily="18" charset="0"/>
              </a:rPr>
              <a:t>Các câu lệnh cấu hình DHCP trên ISP</a:t>
            </a:r>
            <a:endParaRPr lang="en-US" sz="3000">
              <a:solidFill>
                <a:schemeClr val="bg1"/>
              </a:solidFill>
              <a:latin typeface="Montserrat Ultr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sp>
        <p:nvSpPr>
          <p:cNvPr id="2" name="Freeform 2"/>
          <p:cNvSpPr/>
          <p:nvPr/>
        </p:nvSpPr>
        <p:spPr>
          <a:xfrm>
            <a:off x="28575" y="38100"/>
            <a:ext cx="2264008" cy="1251647"/>
          </a:xfrm>
          <a:custGeom>
            <a:avLst/>
            <a:gdLst/>
            <a:ahLst/>
            <a:cxnLst/>
            <a:rect l="l" t="t" r="r" b="b"/>
            <a:pathLst>
              <a:path w="2264008" h="1251647">
                <a:moveTo>
                  <a:pt x="0" y="0"/>
                </a:moveTo>
                <a:lnTo>
                  <a:pt x="2264008" y="0"/>
                </a:lnTo>
                <a:lnTo>
                  <a:pt x="2264008" y="1251647"/>
                </a:lnTo>
                <a:lnTo>
                  <a:pt x="0" y="1251647"/>
                </a:lnTo>
                <a:lnTo>
                  <a:pt x="0" y="0"/>
                </a:lnTo>
                <a:close/>
              </a:path>
            </a:pathLst>
          </a:custGeom>
          <a:blipFill>
            <a:blip r:embed="rId2"/>
            <a:stretch>
              <a:fillRect/>
            </a:stretch>
          </a:blipFill>
        </p:spPr>
      </p:sp>
      <p:sp>
        <p:nvSpPr>
          <p:cNvPr id="8" name="TextBox 9">
            <a:extLst>
              <a:ext uri="{FF2B5EF4-FFF2-40B4-BE49-F238E27FC236}">
                <a16:creationId xmlns:a16="http://schemas.microsoft.com/office/drawing/2014/main" id="{42E0FB13-51A4-6A73-89CB-06D9B0B9A456}"/>
              </a:ext>
            </a:extLst>
          </p:cNvPr>
          <p:cNvSpPr txBox="1"/>
          <p:nvPr/>
        </p:nvSpPr>
        <p:spPr>
          <a:xfrm>
            <a:off x="4000494" y="175864"/>
            <a:ext cx="10287012" cy="1053266"/>
          </a:xfrm>
          <a:prstGeom prst="rect">
            <a:avLst/>
          </a:prstGeom>
        </p:spPr>
        <p:txBody>
          <a:bodyPr lIns="0" tIns="0" rIns="0" bIns="0" rtlCol="0" anchor="t">
            <a:spAutoFit/>
          </a:bodyPr>
          <a:lstStyle/>
          <a:p>
            <a:pPr algn="ctr">
              <a:lnSpc>
                <a:spcPts val="8620"/>
              </a:lnSpc>
              <a:spcBef>
                <a:spcPct val="0"/>
              </a:spcBef>
            </a:pPr>
            <a:r>
              <a:rPr lang="en-US" sz="6157" spc="301">
                <a:solidFill>
                  <a:srgbClr val="216C53"/>
                </a:solidFill>
                <a:latin typeface="Montserrat Bold"/>
              </a:rPr>
              <a:t>MÔ HÌNH </a:t>
            </a:r>
            <a:r>
              <a:rPr lang="vi-VN" sz="6157" spc="301">
                <a:solidFill>
                  <a:srgbClr val="216C53"/>
                </a:solidFill>
                <a:latin typeface="Montserrat Bold"/>
              </a:rPr>
              <a:t>MẠNG</a:t>
            </a:r>
            <a:endParaRPr lang="en-US" sz="6157" spc="301">
              <a:solidFill>
                <a:srgbClr val="216C53"/>
              </a:solidFill>
              <a:latin typeface="Montserrat Bold"/>
            </a:endParaRPr>
          </a:p>
        </p:txBody>
      </p:sp>
      <p:grpSp>
        <p:nvGrpSpPr>
          <p:cNvPr id="9" name="Group 9">
            <a:extLst>
              <a:ext uri="{FF2B5EF4-FFF2-40B4-BE49-F238E27FC236}">
                <a16:creationId xmlns:a16="http://schemas.microsoft.com/office/drawing/2014/main" id="{862F1A51-2905-8B23-EB94-F2CB73BAB1ED}"/>
              </a:ext>
            </a:extLst>
          </p:cNvPr>
          <p:cNvGrpSpPr/>
          <p:nvPr/>
        </p:nvGrpSpPr>
        <p:grpSpPr>
          <a:xfrm>
            <a:off x="17068103" y="1616"/>
            <a:ext cx="1177932" cy="1392235"/>
            <a:chOff x="0" y="0"/>
            <a:chExt cx="1570577" cy="1856313"/>
          </a:xfrm>
        </p:grpSpPr>
        <p:sp>
          <p:nvSpPr>
            <p:cNvPr id="10" name="Freeform 10">
              <a:extLst>
                <a:ext uri="{FF2B5EF4-FFF2-40B4-BE49-F238E27FC236}">
                  <a16:creationId xmlns:a16="http://schemas.microsoft.com/office/drawing/2014/main" id="{BF846823-E0D8-6EE6-4EDE-3DD2B4F7E199}"/>
                </a:ext>
              </a:extLst>
            </p:cNvPr>
            <p:cNvSpPr/>
            <p:nvPr/>
          </p:nvSpPr>
          <p:spPr>
            <a:xfrm>
              <a:off x="0" y="0"/>
              <a:ext cx="1570577" cy="1448857"/>
            </a:xfrm>
            <a:custGeom>
              <a:avLst/>
              <a:gdLst/>
              <a:ahLst/>
              <a:cxnLst/>
              <a:rect l="l" t="t" r="r" b="b"/>
              <a:pathLst>
                <a:path w="1570577" h="1448857">
                  <a:moveTo>
                    <a:pt x="0" y="0"/>
                  </a:moveTo>
                  <a:lnTo>
                    <a:pt x="1570577" y="0"/>
                  </a:lnTo>
                  <a:lnTo>
                    <a:pt x="1570577" y="1448857"/>
                  </a:lnTo>
                  <a:lnTo>
                    <a:pt x="0" y="14488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a:extLst>
                <a:ext uri="{FF2B5EF4-FFF2-40B4-BE49-F238E27FC236}">
                  <a16:creationId xmlns:a16="http://schemas.microsoft.com/office/drawing/2014/main" id="{4BA9F6EC-E01D-DB6A-53BC-8E62DB6D2D92}"/>
                </a:ext>
              </a:extLst>
            </p:cNvPr>
            <p:cNvSpPr txBox="1"/>
            <p:nvPr/>
          </p:nvSpPr>
          <p:spPr>
            <a:xfrm>
              <a:off x="0" y="1460087"/>
              <a:ext cx="1570577" cy="396225"/>
            </a:xfrm>
            <a:prstGeom prst="rect">
              <a:avLst/>
            </a:prstGeom>
          </p:spPr>
          <p:txBody>
            <a:bodyPr lIns="0" tIns="0" rIns="0" bIns="0" rtlCol="0" anchor="t">
              <a:spAutoFit/>
            </a:bodyPr>
            <a:lstStyle/>
            <a:p>
              <a:pPr algn="ctr">
                <a:lnSpc>
                  <a:spcPts val="2658"/>
                </a:lnSpc>
              </a:pPr>
              <a:r>
                <a:rPr lang="en-US" sz="1661" spc="255">
                  <a:solidFill>
                    <a:srgbClr val="2C6D44"/>
                  </a:solidFill>
                  <a:latin typeface="Glacial Indifference Bold"/>
                </a:rPr>
                <a:t>NHÓM 31</a:t>
              </a:r>
            </a:p>
          </p:txBody>
        </p:sp>
      </p:grpSp>
      <p:sp>
        <p:nvSpPr>
          <p:cNvPr id="12" name="TextBox 7">
            <a:extLst>
              <a:ext uri="{FF2B5EF4-FFF2-40B4-BE49-F238E27FC236}">
                <a16:creationId xmlns:a16="http://schemas.microsoft.com/office/drawing/2014/main" id="{4B8F2DD6-62B5-E8DF-D083-1502AA9FC55B}"/>
              </a:ext>
            </a:extLst>
          </p:cNvPr>
          <p:cNvSpPr txBox="1"/>
          <p:nvPr/>
        </p:nvSpPr>
        <p:spPr>
          <a:xfrm>
            <a:off x="223597" y="1594347"/>
            <a:ext cx="12959003" cy="582211"/>
          </a:xfrm>
          <a:prstGeom prst="rect">
            <a:avLst/>
          </a:prstGeom>
        </p:spPr>
        <p:txBody>
          <a:bodyPr wrap="square" lIns="0" tIns="0" rIns="0" bIns="0" rtlCol="0" anchor="t">
            <a:spAutoFit/>
          </a:bodyPr>
          <a:lstStyle/>
          <a:p>
            <a:pPr>
              <a:lnSpc>
                <a:spcPts val="4900"/>
              </a:lnSpc>
              <a:spcBef>
                <a:spcPct val="0"/>
              </a:spcBef>
            </a:pPr>
            <a:r>
              <a:rPr lang="en-US" sz="3500" spc="171">
                <a:solidFill>
                  <a:srgbClr val="216C53"/>
                </a:solidFill>
                <a:latin typeface="Montserrat Ultra-Bold"/>
              </a:rPr>
              <a:t>CẤU HÌNH DHCP CHO THIẾT BỊ DI ĐỘNG VÀ IOE</a:t>
            </a:r>
          </a:p>
        </p:txBody>
      </p:sp>
      <p:pic>
        <p:nvPicPr>
          <p:cNvPr id="14" name="Picture 13">
            <a:extLst>
              <a:ext uri="{FF2B5EF4-FFF2-40B4-BE49-F238E27FC236}">
                <a16:creationId xmlns:a16="http://schemas.microsoft.com/office/drawing/2014/main" id="{7FA9A98E-C69D-F747-CB4D-A0702FEE9241}"/>
              </a:ext>
            </a:extLst>
          </p:cNvPr>
          <p:cNvPicPr>
            <a:picLocks noChangeAspect="1"/>
          </p:cNvPicPr>
          <p:nvPr/>
        </p:nvPicPr>
        <p:blipFill rotWithShape="1">
          <a:blip r:embed="rId5"/>
          <a:srcRect b="66356"/>
          <a:stretch/>
        </p:blipFill>
        <p:spPr bwMode="auto">
          <a:xfrm>
            <a:off x="685800" y="2522725"/>
            <a:ext cx="11618029" cy="3962400"/>
          </a:xfrm>
          <a:prstGeom prst="rect">
            <a:avLst/>
          </a:prstGeom>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pic>
        <p:nvPicPr>
          <p:cNvPr id="15" name="Picture 14">
            <a:extLst>
              <a:ext uri="{FF2B5EF4-FFF2-40B4-BE49-F238E27FC236}">
                <a16:creationId xmlns:a16="http://schemas.microsoft.com/office/drawing/2014/main" id="{E80C4C45-E8F6-FA0E-7FE5-F1A817964F75}"/>
              </a:ext>
            </a:extLst>
          </p:cNvPr>
          <p:cNvPicPr>
            <a:picLocks noChangeAspect="1"/>
          </p:cNvPicPr>
          <p:nvPr/>
        </p:nvPicPr>
        <p:blipFill rotWithShape="1">
          <a:blip r:embed="rId6"/>
          <a:srcRect b="74071"/>
          <a:stretch/>
        </p:blipFill>
        <p:spPr bwMode="auto">
          <a:xfrm>
            <a:off x="685800" y="6831292"/>
            <a:ext cx="11667130" cy="3069431"/>
          </a:xfrm>
          <a:prstGeom prst="rect">
            <a:avLst/>
          </a:prstGeom>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sp>
        <p:nvSpPr>
          <p:cNvPr id="18" name="TextBox 17">
            <a:extLst>
              <a:ext uri="{FF2B5EF4-FFF2-40B4-BE49-F238E27FC236}">
                <a16:creationId xmlns:a16="http://schemas.microsoft.com/office/drawing/2014/main" id="{006C11A3-45E5-F0FA-E9F8-8343AEC3C3A8}"/>
              </a:ext>
            </a:extLst>
          </p:cNvPr>
          <p:cNvSpPr txBox="1"/>
          <p:nvPr/>
        </p:nvSpPr>
        <p:spPr>
          <a:xfrm>
            <a:off x="12559294" y="2473538"/>
            <a:ext cx="5042905" cy="2549801"/>
          </a:xfrm>
          <a:prstGeom prst="rect">
            <a:avLst/>
          </a:prstGeom>
          <a:noFill/>
        </p:spPr>
        <p:txBody>
          <a:bodyPr wrap="square">
            <a:spAutoFit/>
          </a:bodyPr>
          <a:lstStyle/>
          <a:p>
            <a:r>
              <a:rPr lang="vi-VN" sz="3000" b="1">
                <a:latin typeface="Montserrat Ultra"/>
                <a:ea typeface="Times New Roman" panose="02020603050405020304" pitchFamily="18" charset="0"/>
              </a:rPr>
              <a:t>Trên </a:t>
            </a:r>
            <a:r>
              <a:rPr lang="vi-VN" sz="3000" b="1">
                <a:effectLst/>
                <a:latin typeface="Montserrat Ultra"/>
                <a:ea typeface="Times New Roman" panose="02020603050405020304" pitchFamily="18" charset="0"/>
              </a:rPr>
              <a:t>Central Office Server</a:t>
            </a:r>
          </a:p>
          <a:p>
            <a:pPr marL="457200" indent="-457200">
              <a:lnSpc>
                <a:spcPct val="150000"/>
              </a:lnSpc>
              <a:buFont typeface="Wingdings 3" panose="05040102010807070707" pitchFamily="18" charset="2"/>
              <a:buChar char="&quot;"/>
            </a:pPr>
            <a:r>
              <a:rPr lang="vi-VN" sz="3000">
                <a:effectLst/>
                <a:latin typeface="Montserrat Ultra"/>
                <a:ea typeface="Times New Roman" panose="02020603050405020304" pitchFamily="18" charset="0"/>
              </a:rPr>
              <a:t>Mở </a:t>
            </a:r>
            <a:r>
              <a:rPr lang="en-US" sz="3000">
                <a:effectLst/>
                <a:latin typeface="Montserrat Ultra"/>
                <a:ea typeface="Times New Roman" panose="02020603050405020304" pitchFamily="18" charset="0"/>
              </a:rPr>
              <a:t>Central Office Server</a:t>
            </a:r>
            <a:endParaRPr lang="vi-VN" sz="3000">
              <a:effectLst/>
              <a:latin typeface="Montserrat Ultra"/>
              <a:ea typeface="Times New Roman" panose="02020603050405020304" pitchFamily="18" charset="0"/>
            </a:endParaRPr>
          </a:p>
          <a:p>
            <a:pPr marL="457200" indent="-457200">
              <a:lnSpc>
                <a:spcPct val="150000"/>
              </a:lnSpc>
              <a:buFont typeface="Wingdings 3" panose="05040102010807070707" pitchFamily="18" charset="2"/>
              <a:buChar char="&quot;"/>
            </a:pPr>
            <a:r>
              <a:rPr lang="vi-VN" sz="3000">
                <a:effectLst/>
                <a:latin typeface="Montserrat Ultra"/>
                <a:ea typeface="Times New Roman" panose="02020603050405020304" pitchFamily="18" charset="0"/>
              </a:rPr>
              <a:t>Chọn tab Config </a:t>
            </a:r>
          </a:p>
          <a:p>
            <a:pPr marL="457200" indent="-457200">
              <a:lnSpc>
                <a:spcPct val="150000"/>
              </a:lnSpc>
              <a:buFont typeface="Wingdings 3" panose="05040102010807070707" pitchFamily="18" charset="2"/>
              <a:buChar char="&quot;"/>
            </a:pPr>
            <a:r>
              <a:rPr lang="vi-VN" sz="3000">
                <a:effectLst/>
                <a:latin typeface="Montserrat Ultra"/>
                <a:ea typeface="Times New Roman" panose="02020603050405020304" pitchFamily="18" charset="0"/>
              </a:rPr>
              <a:t>Backbone. </a:t>
            </a:r>
            <a:endParaRPr lang="en-US" sz="3000">
              <a:latin typeface="Montserrat Ultra"/>
              <a:ea typeface="Cambria Math" panose="02040503050406030204" pitchFamily="18" charset="0"/>
            </a:endParaRPr>
          </a:p>
        </p:txBody>
      </p:sp>
      <p:sp>
        <p:nvSpPr>
          <p:cNvPr id="3" name="TextBox 2">
            <a:extLst>
              <a:ext uri="{FF2B5EF4-FFF2-40B4-BE49-F238E27FC236}">
                <a16:creationId xmlns:a16="http://schemas.microsoft.com/office/drawing/2014/main" id="{E2974D80-CAC1-A92D-29BB-ECE65BF8B81C}"/>
              </a:ext>
            </a:extLst>
          </p:cNvPr>
          <p:cNvSpPr txBox="1"/>
          <p:nvPr/>
        </p:nvSpPr>
        <p:spPr>
          <a:xfrm>
            <a:off x="12559294" y="6782467"/>
            <a:ext cx="5029201" cy="2549801"/>
          </a:xfrm>
          <a:prstGeom prst="rect">
            <a:avLst/>
          </a:prstGeom>
          <a:noFill/>
        </p:spPr>
        <p:txBody>
          <a:bodyPr wrap="square">
            <a:spAutoFit/>
          </a:bodyPr>
          <a:lstStyle/>
          <a:p>
            <a:r>
              <a:rPr lang="vi-VN" sz="3000" b="1">
                <a:latin typeface="Montserrat Ultra"/>
                <a:ea typeface="Times New Roman" panose="02020603050405020304" pitchFamily="18" charset="0"/>
              </a:rPr>
              <a:t>Trên </a:t>
            </a:r>
            <a:r>
              <a:rPr lang="vi-VN" sz="3000" b="1">
                <a:effectLst/>
                <a:latin typeface="Montserrat Ultra"/>
                <a:ea typeface="Times New Roman" panose="02020603050405020304" pitchFamily="18" charset="0"/>
              </a:rPr>
              <a:t>Central Office Server</a:t>
            </a:r>
          </a:p>
          <a:p>
            <a:pPr marL="457200" indent="-457200">
              <a:lnSpc>
                <a:spcPct val="150000"/>
              </a:lnSpc>
              <a:buFont typeface="Wingdings 3" panose="05040102010807070707" pitchFamily="18" charset="2"/>
              <a:buChar char="&quot;"/>
            </a:pPr>
            <a:r>
              <a:rPr lang="vi-VN" sz="3000">
                <a:effectLst/>
                <a:latin typeface="Montserrat Ultra"/>
                <a:ea typeface="Times New Roman" panose="02020603050405020304" pitchFamily="18" charset="0"/>
              </a:rPr>
              <a:t>Mở </a:t>
            </a:r>
            <a:r>
              <a:rPr lang="en-US" sz="3000">
                <a:effectLst/>
                <a:latin typeface="Montserrat Ultra"/>
                <a:ea typeface="Times New Roman" panose="02020603050405020304" pitchFamily="18" charset="0"/>
              </a:rPr>
              <a:t>Central Office Server</a:t>
            </a:r>
            <a:endParaRPr lang="vi-VN" sz="3000">
              <a:effectLst/>
              <a:latin typeface="Montserrat Ultra"/>
              <a:ea typeface="Times New Roman" panose="02020603050405020304" pitchFamily="18" charset="0"/>
            </a:endParaRPr>
          </a:p>
          <a:p>
            <a:pPr marL="457200" indent="-457200">
              <a:lnSpc>
                <a:spcPct val="150000"/>
              </a:lnSpc>
              <a:buFont typeface="Wingdings 3" panose="05040102010807070707" pitchFamily="18" charset="2"/>
              <a:buChar char="&quot;"/>
            </a:pPr>
            <a:r>
              <a:rPr lang="vi-VN" sz="3000">
                <a:effectLst/>
                <a:latin typeface="Montserrat Ultra"/>
                <a:ea typeface="Times New Roman" panose="02020603050405020304" pitchFamily="18" charset="0"/>
              </a:rPr>
              <a:t>Chọn tab Config </a:t>
            </a:r>
          </a:p>
          <a:p>
            <a:pPr marL="457200" indent="-457200">
              <a:lnSpc>
                <a:spcPct val="150000"/>
              </a:lnSpc>
              <a:buFont typeface="Wingdings 3" panose="05040102010807070707" pitchFamily="18" charset="2"/>
              <a:buChar char="&quot;"/>
            </a:pPr>
            <a:r>
              <a:rPr lang="vi-VN" sz="3000">
                <a:effectLst/>
                <a:latin typeface="Montserrat Ultra"/>
                <a:ea typeface="Times New Roman" panose="02020603050405020304" pitchFamily="18" charset="0"/>
              </a:rPr>
              <a:t>Backbone. </a:t>
            </a:r>
            <a:endParaRPr lang="en-US" sz="3000">
              <a:latin typeface="Montserrat Ultra"/>
              <a:ea typeface="Cambria Math" panose="02040503050406030204" pitchFamily="18" charset="0"/>
            </a:endParaRPr>
          </a:p>
        </p:txBody>
      </p:sp>
    </p:spTree>
    <p:extLst>
      <p:ext uri="{BB962C8B-B14F-4D97-AF65-F5344CB8AC3E}">
        <p14:creationId xmlns:p14="http://schemas.microsoft.com/office/powerpoint/2010/main" val="39521694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sp>
        <p:nvSpPr>
          <p:cNvPr id="2" name="Freeform 2"/>
          <p:cNvSpPr/>
          <p:nvPr/>
        </p:nvSpPr>
        <p:spPr>
          <a:xfrm>
            <a:off x="28575" y="38100"/>
            <a:ext cx="2264008" cy="1251647"/>
          </a:xfrm>
          <a:custGeom>
            <a:avLst/>
            <a:gdLst/>
            <a:ahLst/>
            <a:cxnLst/>
            <a:rect l="l" t="t" r="r" b="b"/>
            <a:pathLst>
              <a:path w="2264008" h="1251647">
                <a:moveTo>
                  <a:pt x="0" y="0"/>
                </a:moveTo>
                <a:lnTo>
                  <a:pt x="2264008" y="0"/>
                </a:lnTo>
                <a:lnTo>
                  <a:pt x="2264008" y="1251647"/>
                </a:lnTo>
                <a:lnTo>
                  <a:pt x="0" y="1251647"/>
                </a:lnTo>
                <a:lnTo>
                  <a:pt x="0" y="0"/>
                </a:lnTo>
                <a:close/>
              </a:path>
            </a:pathLst>
          </a:custGeom>
          <a:blipFill>
            <a:blip r:embed="rId2"/>
            <a:stretch>
              <a:fillRect/>
            </a:stretch>
          </a:blipFill>
        </p:spPr>
      </p:sp>
      <p:sp>
        <p:nvSpPr>
          <p:cNvPr id="8" name="TextBox 9">
            <a:extLst>
              <a:ext uri="{FF2B5EF4-FFF2-40B4-BE49-F238E27FC236}">
                <a16:creationId xmlns:a16="http://schemas.microsoft.com/office/drawing/2014/main" id="{42E0FB13-51A4-6A73-89CB-06D9B0B9A456}"/>
              </a:ext>
            </a:extLst>
          </p:cNvPr>
          <p:cNvSpPr txBox="1"/>
          <p:nvPr/>
        </p:nvSpPr>
        <p:spPr>
          <a:xfrm>
            <a:off x="4000494" y="175864"/>
            <a:ext cx="10287012" cy="1053266"/>
          </a:xfrm>
          <a:prstGeom prst="rect">
            <a:avLst/>
          </a:prstGeom>
        </p:spPr>
        <p:txBody>
          <a:bodyPr lIns="0" tIns="0" rIns="0" bIns="0" rtlCol="0" anchor="t">
            <a:spAutoFit/>
          </a:bodyPr>
          <a:lstStyle/>
          <a:p>
            <a:pPr algn="ctr">
              <a:lnSpc>
                <a:spcPts val="8620"/>
              </a:lnSpc>
              <a:spcBef>
                <a:spcPct val="0"/>
              </a:spcBef>
            </a:pPr>
            <a:r>
              <a:rPr lang="en-US" sz="6157" spc="301">
                <a:solidFill>
                  <a:srgbClr val="216C53"/>
                </a:solidFill>
                <a:latin typeface="Montserrat Bold"/>
              </a:rPr>
              <a:t>MÔ HÌNH </a:t>
            </a:r>
            <a:r>
              <a:rPr lang="vi-VN" sz="6157" spc="301">
                <a:solidFill>
                  <a:srgbClr val="216C53"/>
                </a:solidFill>
                <a:latin typeface="Montserrat Bold"/>
              </a:rPr>
              <a:t>MẠNG</a:t>
            </a:r>
            <a:endParaRPr lang="en-US" sz="6157" spc="301">
              <a:solidFill>
                <a:srgbClr val="216C53"/>
              </a:solidFill>
              <a:latin typeface="Montserrat Bold"/>
            </a:endParaRPr>
          </a:p>
        </p:txBody>
      </p:sp>
      <p:grpSp>
        <p:nvGrpSpPr>
          <p:cNvPr id="9" name="Group 9">
            <a:extLst>
              <a:ext uri="{FF2B5EF4-FFF2-40B4-BE49-F238E27FC236}">
                <a16:creationId xmlns:a16="http://schemas.microsoft.com/office/drawing/2014/main" id="{862F1A51-2905-8B23-EB94-F2CB73BAB1ED}"/>
              </a:ext>
            </a:extLst>
          </p:cNvPr>
          <p:cNvGrpSpPr/>
          <p:nvPr/>
        </p:nvGrpSpPr>
        <p:grpSpPr>
          <a:xfrm>
            <a:off x="17068103" y="1616"/>
            <a:ext cx="1177932" cy="1392235"/>
            <a:chOff x="0" y="0"/>
            <a:chExt cx="1570577" cy="1856313"/>
          </a:xfrm>
        </p:grpSpPr>
        <p:sp>
          <p:nvSpPr>
            <p:cNvPr id="10" name="Freeform 10">
              <a:extLst>
                <a:ext uri="{FF2B5EF4-FFF2-40B4-BE49-F238E27FC236}">
                  <a16:creationId xmlns:a16="http://schemas.microsoft.com/office/drawing/2014/main" id="{BF846823-E0D8-6EE6-4EDE-3DD2B4F7E199}"/>
                </a:ext>
              </a:extLst>
            </p:cNvPr>
            <p:cNvSpPr/>
            <p:nvPr/>
          </p:nvSpPr>
          <p:spPr>
            <a:xfrm>
              <a:off x="0" y="0"/>
              <a:ext cx="1570577" cy="1448857"/>
            </a:xfrm>
            <a:custGeom>
              <a:avLst/>
              <a:gdLst/>
              <a:ahLst/>
              <a:cxnLst/>
              <a:rect l="l" t="t" r="r" b="b"/>
              <a:pathLst>
                <a:path w="1570577" h="1448857">
                  <a:moveTo>
                    <a:pt x="0" y="0"/>
                  </a:moveTo>
                  <a:lnTo>
                    <a:pt x="1570577" y="0"/>
                  </a:lnTo>
                  <a:lnTo>
                    <a:pt x="1570577" y="1448857"/>
                  </a:lnTo>
                  <a:lnTo>
                    <a:pt x="0" y="14488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a:extLst>
                <a:ext uri="{FF2B5EF4-FFF2-40B4-BE49-F238E27FC236}">
                  <a16:creationId xmlns:a16="http://schemas.microsoft.com/office/drawing/2014/main" id="{4BA9F6EC-E01D-DB6A-53BC-8E62DB6D2D92}"/>
                </a:ext>
              </a:extLst>
            </p:cNvPr>
            <p:cNvSpPr txBox="1"/>
            <p:nvPr/>
          </p:nvSpPr>
          <p:spPr>
            <a:xfrm>
              <a:off x="0" y="1460087"/>
              <a:ext cx="1570577" cy="396225"/>
            </a:xfrm>
            <a:prstGeom prst="rect">
              <a:avLst/>
            </a:prstGeom>
          </p:spPr>
          <p:txBody>
            <a:bodyPr lIns="0" tIns="0" rIns="0" bIns="0" rtlCol="0" anchor="t">
              <a:spAutoFit/>
            </a:bodyPr>
            <a:lstStyle/>
            <a:p>
              <a:pPr algn="ctr">
                <a:lnSpc>
                  <a:spcPts val="2658"/>
                </a:lnSpc>
              </a:pPr>
              <a:r>
                <a:rPr lang="en-US" sz="1661" spc="255">
                  <a:solidFill>
                    <a:srgbClr val="2C6D44"/>
                  </a:solidFill>
                  <a:latin typeface="Glacial Indifference Bold"/>
                </a:rPr>
                <a:t>NHÓM 31</a:t>
              </a:r>
            </a:p>
          </p:txBody>
        </p:sp>
      </p:grpSp>
      <p:sp>
        <p:nvSpPr>
          <p:cNvPr id="12" name="TextBox 7">
            <a:extLst>
              <a:ext uri="{FF2B5EF4-FFF2-40B4-BE49-F238E27FC236}">
                <a16:creationId xmlns:a16="http://schemas.microsoft.com/office/drawing/2014/main" id="{4B8F2DD6-62B5-E8DF-D083-1502AA9FC55B}"/>
              </a:ext>
            </a:extLst>
          </p:cNvPr>
          <p:cNvSpPr txBox="1"/>
          <p:nvPr/>
        </p:nvSpPr>
        <p:spPr>
          <a:xfrm>
            <a:off x="223597" y="1594347"/>
            <a:ext cx="12959003" cy="582211"/>
          </a:xfrm>
          <a:prstGeom prst="rect">
            <a:avLst/>
          </a:prstGeom>
        </p:spPr>
        <p:txBody>
          <a:bodyPr wrap="square" lIns="0" tIns="0" rIns="0" bIns="0" rtlCol="0" anchor="t">
            <a:spAutoFit/>
          </a:bodyPr>
          <a:lstStyle/>
          <a:p>
            <a:pPr>
              <a:lnSpc>
                <a:spcPts val="4900"/>
              </a:lnSpc>
              <a:spcBef>
                <a:spcPct val="0"/>
              </a:spcBef>
            </a:pPr>
            <a:r>
              <a:rPr lang="en-US" sz="3500" spc="171">
                <a:solidFill>
                  <a:srgbClr val="216C53"/>
                </a:solidFill>
                <a:latin typeface="Montserrat Ultra-Bold"/>
              </a:rPr>
              <a:t>CẤU HÌNH DHCP CHO THIẾT BỊ DI ĐỘNG VÀ IOE</a:t>
            </a:r>
          </a:p>
        </p:txBody>
      </p:sp>
      <p:sp>
        <p:nvSpPr>
          <p:cNvPr id="18" name="TextBox 17">
            <a:extLst>
              <a:ext uri="{FF2B5EF4-FFF2-40B4-BE49-F238E27FC236}">
                <a16:creationId xmlns:a16="http://schemas.microsoft.com/office/drawing/2014/main" id="{006C11A3-45E5-F0FA-E9F8-8343AEC3C3A8}"/>
              </a:ext>
            </a:extLst>
          </p:cNvPr>
          <p:cNvSpPr txBox="1"/>
          <p:nvPr/>
        </p:nvSpPr>
        <p:spPr>
          <a:xfrm>
            <a:off x="10929620" y="4059941"/>
            <a:ext cx="6848346" cy="553998"/>
          </a:xfrm>
          <a:prstGeom prst="rect">
            <a:avLst/>
          </a:prstGeom>
          <a:noFill/>
        </p:spPr>
        <p:txBody>
          <a:bodyPr wrap="square">
            <a:spAutoFit/>
          </a:bodyPr>
          <a:lstStyle/>
          <a:p>
            <a:r>
              <a:rPr lang="vi-VN" sz="3000">
                <a:effectLst/>
                <a:latin typeface="Montserrat Ultra"/>
                <a:ea typeface="Cambria Math" panose="02040503050406030204" pitchFamily="18" charset="0"/>
              </a:rPr>
              <a:t>Smartphone kết nối mạng bằng 3G/4G</a:t>
            </a:r>
            <a:endParaRPr lang="en-US" sz="3000">
              <a:latin typeface="Montserrat Ultra"/>
              <a:ea typeface="Cambria Math" panose="02040503050406030204" pitchFamily="18" charset="0"/>
            </a:endParaRPr>
          </a:p>
        </p:txBody>
      </p:sp>
      <p:pic>
        <p:nvPicPr>
          <p:cNvPr id="3" name="Picture 2">
            <a:extLst>
              <a:ext uri="{FF2B5EF4-FFF2-40B4-BE49-F238E27FC236}">
                <a16:creationId xmlns:a16="http://schemas.microsoft.com/office/drawing/2014/main" id="{3FDE4870-6301-6DFC-D9B9-905C6D40430E}"/>
              </a:ext>
            </a:extLst>
          </p:cNvPr>
          <p:cNvPicPr>
            <a:picLocks noChangeAspect="1"/>
          </p:cNvPicPr>
          <p:nvPr/>
        </p:nvPicPr>
        <p:blipFill rotWithShape="1">
          <a:blip r:embed="rId5"/>
          <a:srcRect b="62325"/>
          <a:stretch/>
        </p:blipFill>
        <p:spPr bwMode="auto">
          <a:xfrm>
            <a:off x="582165" y="2487094"/>
            <a:ext cx="9628635" cy="3668914"/>
          </a:xfrm>
          <a:prstGeom prst="rect">
            <a:avLst/>
          </a:prstGeom>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EDC42993-2EFC-BE57-7C45-519EBE00F694}"/>
              </a:ext>
            </a:extLst>
          </p:cNvPr>
          <p:cNvPicPr>
            <a:picLocks noChangeAspect="1"/>
          </p:cNvPicPr>
          <p:nvPr/>
        </p:nvPicPr>
        <p:blipFill rotWithShape="1">
          <a:blip r:embed="rId6"/>
          <a:srcRect t="-1" b="61640"/>
          <a:stretch/>
        </p:blipFill>
        <p:spPr bwMode="auto">
          <a:xfrm>
            <a:off x="582165" y="6325808"/>
            <a:ext cx="9628635" cy="3747679"/>
          </a:xfrm>
          <a:prstGeom prst="rect">
            <a:avLst/>
          </a:prstGeom>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sp>
        <p:nvSpPr>
          <p:cNvPr id="5" name="Arrow: Right 4">
            <a:extLst>
              <a:ext uri="{FF2B5EF4-FFF2-40B4-BE49-F238E27FC236}">
                <a16:creationId xmlns:a16="http://schemas.microsoft.com/office/drawing/2014/main" id="{D6F50058-65C8-BA6F-FDB0-8F09A119E0BA}"/>
              </a:ext>
            </a:extLst>
          </p:cNvPr>
          <p:cNvSpPr/>
          <p:nvPr/>
        </p:nvSpPr>
        <p:spPr>
          <a:xfrm>
            <a:off x="10396220" y="7932947"/>
            <a:ext cx="533400" cy="533400"/>
          </a:xfrm>
          <a:prstGeom prst="rightArrow">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A205B4B-F3CE-3B00-2BF4-E7C6343FEC58}"/>
              </a:ext>
            </a:extLst>
          </p:cNvPr>
          <p:cNvSpPr txBox="1"/>
          <p:nvPr/>
        </p:nvSpPr>
        <p:spPr>
          <a:xfrm>
            <a:off x="10944860" y="7922648"/>
            <a:ext cx="6885940" cy="553998"/>
          </a:xfrm>
          <a:prstGeom prst="rect">
            <a:avLst/>
          </a:prstGeom>
          <a:noFill/>
          <a:ln>
            <a:noFill/>
          </a:ln>
        </p:spPr>
        <p:txBody>
          <a:bodyPr wrap="square">
            <a:spAutoFit/>
          </a:bodyPr>
          <a:lstStyle/>
          <a:p>
            <a:r>
              <a:rPr lang="vi-VN" sz="3000">
                <a:effectLst/>
                <a:latin typeface="Montserrat Ultra"/>
                <a:ea typeface="Times New Roman" panose="02020603050405020304" pitchFamily="18" charset="0"/>
              </a:rPr>
              <a:t>Smartphone kết nối dịch vụ IoT thành công</a:t>
            </a:r>
            <a:endParaRPr lang="en-US" sz="3000">
              <a:latin typeface="Montserrat Ultra"/>
            </a:endParaRPr>
          </a:p>
        </p:txBody>
      </p:sp>
      <p:sp>
        <p:nvSpPr>
          <p:cNvPr id="13" name="Arrow: Right 12">
            <a:extLst>
              <a:ext uri="{FF2B5EF4-FFF2-40B4-BE49-F238E27FC236}">
                <a16:creationId xmlns:a16="http://schemas.microsoft.com/office/drawing/2014/main" id="{04033E6B-70C8-EB6A-98F8-BCB46612F1EF}"/>
              </a:ext>
            </a:extLst>
          </p:cNvPr>
          <p:cNvSpPr/>
          <p:nvPr/>
        </p:nvSpPr>
        <p:spPr>
          <a:xfrm>
            <a:off x="10396220" y="4054851"/>
            <a:ext cx="533400" cy="533400"/>
          </a:xfrm>
          <a:prstGeom prst="rightArrow">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05009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sp>
        <p:nvSpPr>
          <p:cNvPr id="2" name="Freeform 2"/>
          <p:cNvSpPr/>
          <p:nvPr/>
        </p:nvSpPr>
        <p:spPr>
          <a:xfrm>
            <a:off x="28575" y="38100"/>
            <a:ext cx="2264008" cy="1251647"/>
          </a:xfrm>
          <a:custGeom>
            <a:avLst/>
            <a:gdLst/>
            <a:ahLst/>
            <a:cxnLst/>
            <a:rect l="l" t="t" r="r" b="b"/>
            <a:pathLst>
              <a:path w="2264008" h="1251647">
                <a:moveTo>
                  <a:pt x="0" y="0"/>
                </a:moveTo>
                <a:lnTo>
                  <a:pt x="2264008" y="0"/>
                </a:lnTo>
                <a:lnTo>
                  <a:pt x="2264008" y="1251647"/>
                </a:lnTo>
                <a:lnTo>
                  <a:pt x="0" y="1251647"/>
                </a:lnTo>
                <a:lnTo>
                  <a:pt x="0" y="0"/>
                </a:lnTo>
                <a:close/>
              </a:path>
            </a:pathLst>
          </a:custGeom>
          <a:blipFill>
            <a:blip r:embed="rId2"/>
            <a:stretch>
              <a:fillRect/>
            </a:stretch>
          </a:blipFill>
        </p:spPr>
      </p:sp>
      <p:sp>
        <p:nvSpPr>
          <p:cNvPr id="3" name="Freeform 3"/>
          <p:cNvSpPr/>
          <p:nvPr/>
        </p:nvSpPr>
        <p:spPr>
          <a:xfrm>
            <a:off x="1611225" y="2439004"/>
            <a:ext cx="9083832" cy="3239832"/>
          </a:xfrm>
          <a:custGeom>
            <a:avLst/>
            <a:gdLst/>
            <a:ahLst/>
            <a:cxnLst/>
            <a:rect l="l" t="t" r="r" b="b"/>
            <a:pathLst>
              <a:path w="9083832" h="3239832">
                <a:moveTo>
                  <a:pt x="0" y="0"/>
                </a:moveTo>
                <a:lnTo>
                  <a:pt x="9083832" y="0"/>
                </a:lnTo>
                <a:lnTo>
                  <a:pt x="9083832" y="3239832"/>
                </a:lnTo>
                <a:lnTo>
                  <a:pt x="0" y="3239832"/>
                </a:lnTo>
                <a:lnTo>
                  <a:pt x="0" y="0"/>
                </a:lnTo>
                <a:close/>
              </a:path>
            </a:pathLst>
          </a:custGeom>
          <a:blipFill>
            <a:blip r:embed="rId3"/>
            <a:stretch>
              <a:fillRect/>
            </a:stretch>
          </a:blipFill>
          <a:effectLst>
            <a:outerShdw blurRad="63500" sx="102000" sy="102000" algn="ctr" rotWithShape="0">
              <a:prstClr val="black">
                <a:alpha val="40000"/>
              </a:prstClr>
            </a:outerShdw>
          </a:effectLst>
        </p:spPr>
      </p:sp>
      <p:sp>
        <p:nvSpPr>
          <p:cNvPr id="4" name="Freeform 4"/>
          <p:cNvSpPr/>
          <p:nvPr/>
        </p:nvSpPr>
        <p:spPr>
          <a:xfrm>
            <a:off x="1611225" y="5868761"/>
            <a:ext cx="9069677" cy="4227739"/>
          </a:xfrm>
          <a:custGeom>
            <a:avLst/>
            <a:gdLst/>
            <a:ahLst/>
            <a:cxnLst/>
            <a:rect l="l" t="t" r="r" b="b"/>
            <a:pathLst>
              <a:path w="9069677" h="4227739">
                <a:moveTo>
                  <a:pt x="0" y="0"/>
                </a:moveTo>
                <a:lnTo>
                  <a:pt x="9069676" y="0"/>
                </a:lnTo>
                <a:lnTo>
                  <a:pt x="9069676" y="4227738"/>
                </a:lnTo>
                <a:lnTo>
                  <a:pt x="0" y="4227738"/>
                </a:lnTo>
                <a:lnTo>
                  <a:pt x="0" y="0"/>
                </a:lnTo>
                <a:close/>
              </a:path>
            </a:pathLst>
          </a:custGeom>
          <a:blipFill>
            <a:blip r:embed="rId4"/>
            <a:stretch>
              <a:fillRect/>
            </a:stretch>
          </a:blipFill>
          <a:effectLst>
            <a:outerShdw blurRad="63500" sx="102000" sy="102000" algn="ctr" rotWithShape="0">
              <a:prstClr val="black">
                <a:alpha val="40000"/>
              </a:prstClr>
            </a:outerShdw>
          </a:effectLst>
        </p:spPr>
      </p:sp>
      <p:sp>
        <p:nvSpPr>
          <p:cNvPr id="7" name="TextBox 9">
            <a:extLst>
              <a:ext uri="{FF2B5EF4-FFF2-40B4-BE49-F238E27FC236}">
                <a16:creationId xmlns:a16="http://schemas.microsoft.com/office/drawing/2014/main" id="{AB663C1B-6BAE-C16C-7EEB-EB8280A73D74}"/>
              </a:ext>
            </a:extLst>
          </p:cNvPr>
          <p:cNvSpPr txBox="1"/>
          <p:nvPr/>
        </p:nvSpPr>
        <p:spPr>
          <a:xfrm>
            <a:off x="4000494" y="175864"/>
            <a:ext cx="10287012" cy="1053266"/>
          </a:xfrm>
          <a:prstGeom prst="rect">
            <a:avLst/>
          </a:prstGeom>
        </p:spPr>
        <p:txBody>
          <a:bodyPr lIns="0" tIns="0" rIns="0" bIns="0" rtlCol="0" anchor="t">
            <a:spAutoFit/>
          </a:bodyPr>
          <a:lstStyle/>
          <a:p>
            <a:pPr algn="ctr">
              <a:lnSpc>
                <a:spcPts val="8620"/>
              </a:lnSpc>
              <a:spcBef>
                <a:spcPct val="0"/>
              </a:spcBef>
            </a:pPr>
            <a:r>
              <a:rPr lang="en-US" sz="6157" spc="301">
                <a:solidFill>
                  <a:srgbClr val="216C53"/>
                </a:solidFill>
                <a:latin typeface="Montserrat Bold"/>
              </a:rPr>
              <a:t>MÔ HÌNH </a:t>
            </a:r>
            <a:r>
              <a:rPr lang="vi-VN" sz="6157" spc="301">
                <a:solidFill>
                  <a:srgbClr val="216C53"/>
                </a:solidFill>
                <a:latin typeface="Montserrat Bold"/>
              </a:rPr>
              <a:t>MẠNG</a:t>
            </a:r>
            <a:endParaRPr lang="en-US" sz="6157" spc="301">
              <a:solidFill>
                <a:srgbClr val="216C53"/>
              </a:solidFill>
              <a:latin typeface="Montserrat Bold"/>
            </a:endParaRPr>
          </a:p>
        </p:txBody>
      </p:sp>
      <p:grpSp>
        <p:nvGrpSpPr>
          <p:cNvPr id="8" name="Group 9">
            <a:extLst>
              <a:ext uri="{FF2B5EF4-FFF2-40B4-BE49-F238E27FC236}">
                <a16:creationId xmlns:a16="http://schemas.microsoft.com/office/drawing/2014/main" id="{9D110AC5-58CE-918C-5EDC-C6BF8A850BE0}"/>
              </a:ext>
            </a:extLst>
          </p:cNvPr>
          <p:cNvGrpSpPr/>
          <p:nvPr/>
        </p:nvGrpSpPr>
        <p:grpSpPr>
          <a:xfrm>
            <a:off x="17068103" y="1616"/>
            <a:ext cx="1177932" cy="1392235"/>
            <a:chOff x="0" y="0"/>
            <a:chExt cx="1570577" cy="1856313"/>
          </a:xfrm>
        </p:grpSpPr>
        <p:sp>
          <p:nvSpPr>
            <p:cNvPr id="9" name="Freeform 10">
              <a:extLst>
                <a:ext uri="{FF2B5EF4-FFF2-40B4-BE49-F238E27FC236}">
                  <a16:creationId xmlns:a16="http://schemas.microsoft.com/office/drawing/2014/main" id="{639EDD09-0A4C-0764-07C0-FA5D0BBF8E90}"/>
                </a:ext>
              </a:extLst>
            </p:cNvPr>
            <p:cNvSpPr/>
            <p:nvPr/>
          </p:nvSpPr>
          <p:spPr>
            <a:xfrm>
              <a:off x="0" y="0"/>
              <a:ext cx="1570577" cy="1448857"/>
            </a:xfrm>
            <a:custGeom>
              <a:avLst/>
              <a:gdLst/>
              <a:ahLst/>
              <a:cxnLst/>
              <a:rect l="l" t="t" r="r" b="b"/>
              <a:pathLst>
                <a:path w="1570577" h="1448857">
                  <a:moveTo>
                    <a:pt x="0" y="0"/>
                  </a:moveTo>
                  <a:lnTo>
                    <a:pt x="1570577" y="0"/>
                  </a:lnTo>
                  <a:lnTo>
                    <a:pt x="1570577" y="1448857"/>
                  </a:lnTo>
                  <a:lnTo>
                    <a:pt x="0" y="14488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1">
              <a:extLst>
                <a:ext uri="{FF2B5EF4-FFF2-40B4-BE49-F238E27FC236}">
                  <a16:creationId xmlns:a16="http://schemas.microsoft.com/office/drawing/2014/main" id="{5554F935-E639-234C-1477-C747CAB090F7}"/>
                </a:ext>
              </a:extLst>
            </p:cNvPr>
            <p:cNvSpPr txBox="1"/>
            <p:nvPr/>
          </p:nvSpPr>
          <p:spPr>
            <a:xfrm>
              <a:off x="0" y="1460087"/>
              <a:ext cx="1570577" cy="396225"/>
            </a:xfrm>
            <a:prstGeom prst="rect">
              <a:avLst/>
            </a:prstGeom>
          </p:spPr>
          <p:txBody>
            <a:bodyPr lIns="0" tIns="0" rIns="0" bIns="0" rtlCol="0" anchor="t">
              <a:spAutoFit/>
            </a:bodyPr>
            <a:lstStyle/>
            <a:p>
              <a:pPr algn="ctr">
                <a:lnSpc>
                  <a:spcPts val="2658"/>
                </a:lnSpc>
              </a:pPr>
              <a:r>
                <a:rPr lang="en-US" sz="1661" spc="255">
                  <a:solidFill>
                    <a:srgbClr val="2C6D44"/>
                  </a:solidFill>
                  <a:latin typeface="Glacial Indifference Bold"/>
                </a:rPr>
                <a:t>NHÓM 31</a:t>
              </a:r>
            </a:p>
          </p:txBody>
        </p:sp>
      </p:grpSp>
      <p:sp>
        <p:nvSpPr>
          <p:cNvPr id="11" name="TextBox 7">
            <a:extLst>
              <a:ext uri="{FF2B5EF4-FFF2-40B4-BE49-F238E27FC236}">
                <a16:creationId xmlns:a16="http://schemas.microsoft.com/office/drawing/2014/main" id="{9F385616-4104-759E-1DFD-F80C3D53A8F8}"/>
              </a:ext>
            </a:extLst>
          </p:cNvPr>
          <p:cNvSpPr txBox="1"/>
          <p:nvPr/>
        </p:nvSpPr>
        <p:spPr>
          <a:xfrm>
            <a:off x="223597" y="1594347"/>
            <a:ext cx="12501803" cy="582211"/>
          </a:xfrm>
          <a:prstGeom prst="rect">
            <a:avLst/>
          </a:prstGeom>
        </p:spPr>
        <p:txBody>
          <a:bodyPr wrap="square" lIns="0" tIns="0" rIns="0" bIns="0" rtlCol="0" anchor="t">
            <a:spAutoFit/>
          </a:bodyPr>
          <a:lstStyle/>
          <a:p>
            <a:pPr>
              <a:lnSpc>
                <a:spcPts val="4900"/>
              </a:lnSpc>
              <a:spcBef>
                <a:spcPct val="0"/>
              </a:spcBef>
            </a:pPr>
            <a:r>
              <a:rPr lang="en-US" sz="3500" spc="171">
                <a:solidFill>
                  <a:srgbClr val="216C53"/>
                </a:solidFill>
                <a:latin typeface="Montserrat Ultra-Bold"/>
              </a:rPr>
              <a:t>KẾT NỐI CÁC THIẾT BỊ</a:t>
            </a:r>
            <a:r>
              <a:rPr lang="vi-VN" sz="3500" spc="171">
                <a:solidFill>
                  <a:srgbClr val="216C53"/>
                </a:solidFill>
                <a:latin typeface="Montserrat Ultra-Bold"/>
              </a:rPr>
              <a:t> IOT</a:t>
            </a:r>
            <a:r>
              <a:rPr lang="en-US" sz="3500" spc="171">
                <a:solidFill>
                  <a:srgbClr val="216C53"/>
                </a:solidFill>
                <a:latin typeface="Montserrat Ultra-Bold"/>
              </a:rPr>
              <a:t> VỚI HOMEGATEWAY</a:t>
            </a:r>
          </a:p>
        </p:txBody>
      </p:sp>
      <p:sp>
        <p:nvSpPr>
          <p:cNvPr id="13" name="TextBox 12">
            <a:extLst>
              <a:ext uri="{FF2B5EF4-FFF2-40B4-BE49-F238E27FC236}">
                <a16:creationId xmlns:a16="http://schemas.microsoft.com/office/drawing/2014/main" id="{28BA64F5-8043-6BEE-9ACD-AD48340094AD}"/>
              </a:ext>
            </a:extLst>
          </p:cNvPr>
          <p:cNvSpPr txBox="1"/>
          <p:nvPr/>
        </p:nvSpPr>
        <p:spPr>
          <a:xfrm>
            <a:off x="10937408" y="2362804"/>
            <a:ext cx="6142417" cy="2556534"/>
          </a:xfrm>
          <a:prstGeom prst="rect">
            <a:avLst/>
          </a:prstGeom>
          <a:noFill/>
        </p:spPr>
        <p:txBody>
          <a:bodyPr wrap="square">
            <a:spAutoFit/>
          </a:bodyPr>
          <a:lstStyle/>
          <a:p>
            <a:pPr lvl="0">
              <a:buClr>
                <a:srgbClr val="333333"/>
              </a:buClr>
              <a:buSzPts val="1400"/>
              <a:tabLst>
                <a:tab pos="4050665" algn="ctr"/>
              </a:tabLst>
            </a:pPr>
            <a:r>
              <a:rPr lang="en-US" sz="3000" b="1">
                <a:effectLst/>
                <a:latin typeface="Montserrat Ultra"/>
                <a:ea typeface="Cambria Math" panose="02040503050406030204" pitchFamily="18" charset="0"/>
              </a:rPr>
              <a:t>Cấu hình IP cho Home Gateway</a:t>
            </a:r>
            <a:endParaRPr lang="vi-VN" sz="3000" b="1">
              <a:effectLst/>
              <a:latin typeface="Montserrat Ultra"/>
              <a:ea typeface="Cambria Math" panose="02040503050406030204" pitchFamily="18" charset="0"/>
            </a:endParaRPr>
          </a:p>
          <a:p>
            <a:pPr lvl="0">
              <a:lnSpc>
                <a:spcPct val="150000"/>
              </a:lnSpc>
              <a:buClr>
                <a:srgbClr val="333333"/>
              </a:buClr>
              <a:buSzPts val="1400"/>
              <a:tabLst>
                <a:tab pos="4050665" algn="ctr"/>
              </a:tabLst>
            </a:pPr>
            <a:r>
              <a:rPr lang="vi-VN" sz="3000">
                <a:effectLst/>
                <a:latin typeface="Montserrat Ultra"/>
                <a:ea typeface="Cambria Math" panose="02040503050406030204" pitchFamily="18" charset="0"/>
                <a:sym typeface="Wingdings 3" panose="05040102010807070707" pitchFamily="18" charset="2"/>
              </a:rPr>
              <a:t></a:t>
            </a:r>
            <a:r>
              <a:rPr lang="vi-VN" sz="3000">
                <a:effectLst/>
                <a:latin typeface="Montserrat Ultra"/>
                <a:ea typeface="Cambria Math" panose="02040503050406030204" pitchFamily="18" charset="0"/>
              </a:rPr>
              <a:t> </a:t>
            </a:r>
            <a:r>
              <a:rPr lang="vi-VN" sz="3000">
                <a:latin typeface="Montserrat Ultra"/>
                <a:ea typeface="Cambria Math" panose="02040503050406030204" pitchFamily="18" charset="0"/>
              </a:rPr>
              <a:t>C</a:t>
            </a:r>
            <a:r>
              <a:rPr lang="vi-VN" sz="3000">
                <a:effectLst/>
                <a:latin typeface="Montserrat Ultra"/>
                <a:ea typeface="Cambria Math" panose="02040503050406030204" pitchFamily="18" charset="0"/>
              </a:rPr>
              <a:t>họn tab Config </a:t>
            </a:r>
          </a:p>
          <a:p>
            <a:pPr lvl="0">
              <a:lnSpc>
                <a:spcPct val="150000"/>
              </a:lnSpc>
              <a:buClr>
                <a:srgbClr val="333333"/>
              </a:buClr>
              <a:buSzPts val="1400"/>
              <a:tabLst>
                <a:tab pos="4050665" algn="ctr"/>
              </a:tabLst>
            </a:pPr>
            <a:r>
              <a:rPr lang="vi-VN" sz="3000">
                <a:effectLst/>
                <a:latin typeface="Montserrat Ultra"/>
                <a:ea typeface="Cambria Math" panose="02040503050406030204" pitchFamily="18" charset="0"/>
                <a:sym typeface="Wingdings 3" panose="05040102010807070707" pitchFamily="18" charset="2"/>
              </a:rPr>
              <a:t></a:t>
            </a:r>
            <a:r>
              <a:rPr lang="vi-VN" sz="3000">
                <a:effectLst/>
                <a:latin typeface="Montserrat Ultra"/>
                <a:ea typeface="Cambria Math" panose="02040503050406030204" pitchFamily="18" charset="0"/>
              </a:rPr>
              <a:t> Internet </a:t>
            </a:r>
          </a:p>
          <a:p>
            <a:pPr lvl="0">
              <a:lnSpc>
                <a:spcPct val="150000"/>
              </a:lnSpc>
              <a:buClr>
                <a:srgbClr val="333333"/>
              </a:buClr>
              <a:buSzPts val="1400"/>
              <a:tabLst>
                <a:tab pos="4050665" algn="ctr"/>
              </a:tabLst>
            </a:pPr>
            <a:r>
              <a:rPr lang="vi-VN" sz="3000">
                <a:effectLst/>
                <a:latin typeface="Montserrat Ultra"/>
                <a:ea typeface="Cambria Math" panose="02040503050406030204" pitchFamily="18" charset="0"/>
                <a:sym typeface="Wingdings 3" panose="05040102010807070707" pitchFamily="18" charset="2"/>
              </a:rPr>
              <a:t></a:t>
            </a:r>
            <a:r>
              <a:rPr lang="vi-VN" sz="3000">
                <a:effectLst/>
                <a:latin typeface="Montserrat Ultra"/>
                <a:ea typeface="Cambria Math" panose="02040503050406030204" pitchFamily="18" charset="0"/>
              </a:rPr>
              <a:t> Chọn DHCP cho cấu hình IP</a:t>
            </a:r>
            <a:endParaRPr lang="en-US" sz="3000">
              <a:effectLst/>
              <a:latin typeface="Montserrat Ultra"/>
              <a:ea typeface="Cambria Math" panose="02040503050406030204" pitchFamily="18" charset="0"/>
            </a:endParaRPr>
          </a:p>
        </p:txBody>
      </p:sp>
      <p:sp>
        <p:nvSpPr>
          <p:cNvPr id="15" name="TextBox 14">
            <a:extLst>
              <a:ext uri="{FF2B5EF4-FFF2-40B4-BE49-F238E27FC236}">
                <a16:creationId xmlns:a16="http://schemas.microsoft.com/office/drawing/2014/main" id="{9E1DE760-A9D9-77F7-7C4B-EC8FFCBFACA8}"/>
              </a:ext>
            </a:extLst>
          </p:cNvPr>
          <p:cNvSpPr txBox="1"/>
          <p:nvPr/>
        </p:nvSpPr>
        <p:spPr>
          <a:xfrm>
            <a:off x="10906928" y="5791804"/>
            <a:ext cx="6172898" cy="3249031"/>
          </a:xfrm>
          <a:prstGeom prst="rect">
            <a:avLst/>
          </a:prstGeom>
          <a:noFill/>
        </p:spPr>
        <p:txBody>
          <a:bodyPr wrap="square">
            <a:spAutoFit/>
          </a:bodyPr>
          <a:lstStyle/>
          <a:p>
            <a:pPr lvl="0">
              <a:buClr>
                <a:srgbClr val="333333"/>
              </a:buClr>
              <a:buSzPts val="1400"/>
              <a:tabLst>
                <a:tab pos="4050665" algn="ctr"/>
              </a:tabLst>
            </a:pPr>
            <a:r>
              <a:rPr lang="vi-VN" sz="3000" b="1">
                <a:effectLst/>
                <a:latin typeface="Montserrat Ultra"/>
                <a:ea typeface="Cambria Math" panose="02040503050406030204" pitchFamily="18" charset="0"/>
              </a:rPr>
              <a:t>Cấu hình Wireless cho Home Gateway</a:t>
            </a:r>
          </a:p>
          <a:p>
            <a:pPr lvl="0">
              <a:lnSpc>
                <a:spcPct val="150000"/>
              </a:lnSpc>
              <a:buClr>
                <a:srgbClr val="333333"/>
              </a:buClr>
              <a:buSzPts val="1400"/>
              <a:tabLst>
                <a:tab pos="4050665" algn="ctr"/>
              </a:tabLst>
            </a:pPr>
            <a:r>
              <a:rPr lang="vi-VN" sz="3000">
                <a:effectLst/>
                <a:latin typeface="Montserrat Ultra"/>
                <a:ea typeface="Cambria Math" panose="02040503050406030204" pitchFamily="18" charset="0"/>
                <a:sym typeface="Wingdings 3" panose="05040102010807070707" pitchFamily="18" charset="2"/>
              </a:rPr>
              <a:t></a:t>
            </a:r>
            <a:r>
              <a:rPr lang="vi-VN" sz="3000">
                <a:effectLst/>
                <a:latin typeface="Montserrat Ultra"/>
                <a:ea typeface="Cambria Math" panose="02040503050406030204" pitchFamily="18" charset="0"/>
              </a:rPr>
              <a:t> </a:t>
            </a:r>
            <a:r>
              <a:rPr lang="vi-VN" sz="3000">
                <a:latin typeface="Montserrat Ultra"/>
                <a:ea typeface="Cambria Math" panose="02040503050406030204" pitchFamily="18" charset="0"/>
              </a:rPr>
              <a:t>C</a:t>
            </a:r>
            <a:r>
              <a:rPr lang="vi-VN" sz="3000">
                <a:effectLst/>
                <a:latin typeface="Montserrat Ultra"/>
                <a:ea typeface="Cambria Math" panose="02040503050406030204" pitchFamily="18" charset="0"/>
              </a:rPr>
              <a:t>họn tab Config </a:t>
            </a:r>
          </a:p>
          <a:p>
            <a:pPr lvl="0">
              <a:lnSpc>
                <a:spcPct val="150000"/>
              </a:lnSpc>
              <a:buClr>
                <a:srgbClr val="333333"/>
              </a:buClr>
              <a:buSzPts val="1400"/>
              <a:tabLst>
                <a:tab pos="4050665" algn="ctr"/>
              </a:tabLst>
            </a:pPr>
            <a:r>
              <a:rPr lang="vi-VN" sz="3000">
                <a:effectLst/>
                <a:latin typeface="Montserrat Ultra"/>
                <a:ea typeface="Cambria Math" panose="02040503050406030204" pitchFamily="18" charset="0"/>
                <a:sym typeface="Wingdings 3" panose="05040102010807070707" pitchFamily="18" charset="2"/>
              </a:rPr>
              <a:t></a:t>
            </a:r>
            <a:r>
              <a:rPr lang="vi-VN" sz="3000">
                <a:effectLst/>
                <a:latin typeface="Montserrat Ultra"/>
                <a:ea typeface="Cambria Math" panose="02040503050406030204" pitchFamily="18" charset="0"/>
              </a:rPr>
              <a:t> Wireless </a:t>
            </a:r>
          </a:p>
          <a:p>
            <a:pPr lvl="0">
              <a:lnSpc>
                <a:spcPct val="150000"/>
              </a:lnSpc>
              <a:buClr>
                <a:srgbClr val="333333"/>
              </a:buClr>
              <a:buSzPts val="1400"/>
              <a:tabLst>
                <a:tab pos="4050665" algn="ctr"/>
              </a:tabLst>
            </a:pPr>
            <a:r>
              <a:rPr lang="vi-VN" sz="3000">
                <a:effectLst/>
                <a:latin typeface="Montserrat Ultra"/>
                <a:ea typeface="Cambria Math" panose="02040503050406030204" pitchFamily="18" charset="0"/>
                <a:sym typeface="Wingdings 3" panose="05040102010807070707" pitchFamily="18" charset="2"/>
              </a:rPr>
              <a:t></a:t>
            </a:r>
            <a:r>
              <a:rPr lang="vi-VN" sz="3000">
                <a:effectLst/>
                <a:latin typeface="Montserrat Ultra"/>
                <a:ea typeface="Cambria Math" panose="02040503050406030204" pitchFamily="18" charset="0"/>
              </a:rPr>
              <a:t> Chọn WPA2-PSK làm xác thực </a:t>
            </a:r>
          </a:p>
          <a:p>
            <a:pPr lvl="0">
              <a:lnSpc>
                <a:spcPct val="150000"/>
              </a:lnSpc>
              <a:buClr>
                <a:srgbClr val="333333"/>
              </a:buClr>
              <a:buSzPts val="1400"/>
              <a:tabLst>
                <a:tab pos="4050665" algn="ctr"/>
              </a:tabLst>
            </a:pPr>
            <a:r>
              <a:rPr lang="vi-VN" sz="3000">
                <a:effectLst/>
                <a:latin typeface="Montserrat Ultra"/>
                <a:ea typeface="Cambria Math" panose="02040503050406030204" pitchFamily="18" charset="0"/>
                <a:sym typeface="Wingdings 3" panose="05040102010807070707" pitchFamily="18" charset="2"/>
              </a:rPr>
              <a:t></a:t>
            </a:r>
            <a:r>
              <a:rPr lang="vi-VN" sz="3000">
                <a:effectLst/>
                <a:latin typeface="Montserrat Ultra"/>
                <a:ea typeface="Cambria Math" panose="02040503050406030204" pitchFamily="18" charset="0"/>
              </a:rPr>
              <a:t> Nhập password: 21050401</a:t>
            </a:r>
            <a:endParaRPr lang="en-US" sz="3000">
              <a:effectLst/>
              <a:latin typeface="Montserrat Ultra"/>
              <a:ea typeface="Cambria Math" panose="020405030504060302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sp>
        <p:nvSpPr>
          <p:cNvPr id="2" name="Freeform 2"/>
          <p:cNvSpPr/>
          <p:nvPr/>
        </p:nvSpPr>
        <p:spPr>
          <a:xfrm>
            <a:off x="28575" y="38100"/>
            <a:ext cx="2264008" cy="1251647"/>
          </a:xfrm>
          <a:custGeom>
            <a:avLst/>
            <a:gdLst/>
            <a:ahLst/>
            <a:cxnLst/>
            <a:rect l="l" t="t" r="r" b="b"/>
            <a:pathLst>
              <a:path w="2264008" h="1251647">
                <a:moveTo>
                  <a:pt x="0" y="0"/>
                </a:moveTo>
                <a:lnTo>
                  <a:pt x="2264008" y="0"/>
                </a:lnTo>
                <a:lnTo>
                  <a:pt x="2264008" y="1251647"/>
                </a:lnTo>
                <a:lnTo>
                  <a:pt x="0" y="1251647"/>
                </a:lnTo>
                <a:lnTo>
                  <a:pt x="0" y="0"/>
                </a:lnTo>
                <a:close/>
              </a:path>
            </a:pathLst>
          </a:custGeom>
          <a:blipFill>
            <a:blip r:embed="rId2"/>
            <a:stretch>
              <a:fillRect/>
            </a:stretch>
          </a:blipFill>
        </p:spPr>
      </p:sp>
      <p:sp>
        <p:nvSpPr>
          <p:cNvPr id="6" name="TextBox 9">
            <a:extLst>
              <a:ext uri="{FF2B5EF4-FFF2-40B4-BE49-F238E27FC236}">
                <a16:creationId xmlns:a16="http://schemas.microsoft.com/office/drawing/2014/main" id="{10D22E20-726C-2665-899A-DED05D066966}"/>
              </a:ext>
            </a:extLst>
          </p:cNvPr>
          <p:cNvSpPr txBox="1"/>
          <p:nvPr/>
        </p:nvSpPr>
        <p:spPr>
          <a:xfrm>
            <a:off x="4000494" y="175864"/>
            <a:ext cx="10287012" cy="1053266"/>
          </a:xfrm>
          <a:prstGeom prst="rect">
            <a:avLst/>
          </a:prstGeom>
        </p:spPr>
        <p:txBody>
          <a:bodyPr lIns="0" tIns="0" rIns="0" bIns="0" rtlCol="0" anchor="t">
            <a:spAutoFit/>
          </a:bodyPr>
          <a:lstStyle/>
          <a:p>
            <a:pPr algn="ctr">
              <a:lnSpc>
                <a:spcPts val="8620"/>
              </a:lnSpc>
              <a:spcBef>
                <a:spcPct val="0"/>
              </a:spcBef>
            </a:pPr>
            <a:r>
              <a:rPr lang="en-US" sz="6157" spc="301">
                <a:solidFill>
                  <a:srgbClr val="216C53"/>
                </a:solidFill>
                <a:latin typeface="Montserrat Bold"/>
              </a:rPr>
              <a:t>MÔ HÌNH </a:t>
            </a:r>
            <a:r>
              <a:rPr lang="vi-VN" sz="6157" spc="301">
                <a:solidFill>
                  <a:srgbClr val="216C53"/>
                </a:solidFill>
                <a:latin typeface="Montserrat Bold"/>
              </a:rPr>
              <a:t>MẠNG</a:t>
            </a:r>
            <a:endParaRPr lang="en-US" sz="6157" spc="301">
              <a:solidFill>
                <a:srgbClr val="216C53"/>
              </a:solidFill>
              <a:latin typeface="Montserrat Bold"/>
            </a:endParaRPr>
          </a:p>
        </p:txBody>
      </p:sp>
      <p:grpSp>
        <p:nvGrpSpPr>
          <p:cNvPr id="7" name="Group 9">
            <a:extLst>
              <a:ext uri="{FF2B5EF4-FFF2-40B4-BE49-F238E27FC236}">
                <a16:creationId xmlns:a16="http://schemas.microsoft.com/office/drawing/2014/main" id="{4882838F-29E6-1696-EA3C-E1B0995B51F6}"/>
              </a:ext>
            </a:extLst>
          </p:cNvPr>
          <p:cNvGrpSpPr/>
          <p:nvPr/>
        </p:nvGrpSpPr>
        <p:grpSpPr>
          <a:xfrm>
            <a:off x="17068103" y="1616"/>
            <a:ext cx="1177932" cy="1392235"/>
            <a:chOff x="0" y="0"/>
            <a:chExt cx="1570577" cy="1856313"/>
          </a:xfrm>
        </p:grpSpPr>
        <p:sp>
          <p:nvSpPr>
            <p:cNvPr id="8" name="Freeform 10">
              <a:extLst>
                <a:ext uri="{FF2B5EF4-FFF2-40B4-BE49-F238E27FC236}">
                  <a16:creationId xmlns:a16="http://schemas.microsoft.com/office/drawing/2014/main" id="{7F19D4A0-C0E4-6C83-F236-322234FFF7C3}"/>
                </a:ext>
              </a:extLst>
            </p:cNvPr>
            <p:cNvSpPr/>
            <p:nvPr/>
          </p:nvSpPr>
          <p:spPr>
            <a:xfrm>
              <a:off x="0" y="0"/>
              <a:ext cx="1570577" cy="1448857"/>
            </a:xfrm>
            <a:custGeom>
              <a:avLst/>
              <a:gdLst/>
              <a:ahLst/>
              <a:cxnLst/>
              <a:rect l="l" t="t" r="r" b="b"/>
              <a:pathLst>
                <a:path w="1570577" h="1448857">
                  <a:moveTo>
                    <a:pt x="0" y="0"/>
                  </a:moveTo>
                  <a:lnTo>
                    <a:pt x="1570577" y="0"/>
                  </a:lnTo>
                  <a:lnTo>
                    <a:pt x="1570577" y="1448857"/>
                  </a:lnTo>
                  <a:lnTo>
                    <a:pt x="0" y="14488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11">
              <a:extLst>
                <a:ext uri="{FF2B5EF4-FFF2-40B4-BE49-F238E27FC236}">
                  <a16:creationId xmlns:a16="http://schemas.microsoft.com/office/drawing/2014/main" id="{89660585-E961-3A99-64BD-9319ADCCA563}"/>
                </a:ext>
              </a:extLst>
            </p:cNvPr>
            <p:cNvSpPr txBox="1"/>
            <p:nvPr/>
          </p:nvSpPr>
          <p:spPr>
            <a:xfrm>
              <a:off x="0" y="1460087"/>
              <a:ext cx="1570577" cy="396225"/>
            </a:xfrm>
            <a:prstGeom prst="rect">
              <a:avLst/>
            </a:prstGeom>
          </p:spPr>
          <p:txBody>
            <a:bodyPr lIns="0" tIns="0" rIns="0" bIns="0" rtlCol="0" anchor="t">
              <a:spAutoFit/>
            </a:bodyPr>
            <a:lstStyle/>
            <a:p>
              <a:pPr algn="ctr">
                <a:lnSpc>
                  <a:spcPts val="2658"/>
                </a:lnSpc>
              </a:pPr>
              <a:r>
                <a:rPr lang="en-US" sz="1661" spc="255">
                  <a:solidFill>
                    <a:srgbClr val="2C6D44"/>
                  </a:solidFill>
                  <a:latin typeface="Glacial Indifference Bold"/>
                </a:rPr>
                <a:t>NHÓM 31</a:t>
              </a:r>
            </a:p>
          </p:txBody>
        </p:sp>
      </p:grpSp>
      <p:sp>
        <p:nvSpPr>
          <p:cNvPr id="10" name="TextBox 7">
            <a:extLst>
              <a:ext uri="{FF2B5EF4-FFF2-40B4-BE49-F238E27FC236}">
                <a16:creationId xmlns:a16="http://schemas.microsoft.com/office/drawing/2014/main" id="{0E0F5C39-1160-8784-9E01-DEFCD37CC152}"/>
              </a:ext>
            </a:extLst>
          </p:cNvPr>
          <p:cNvSpPr txBox="1"/>
          <p:nvPr/>
        </p:nvSpPr>
        <p:spPr>
          <a:xfrm>
            <a:off x="223597" y="1594347"/>
            <a:ext cx="11180063" cy="582211"/>
          </a:xfrm>
          <a:prstGeom prst="rect">
            <a:avLst/>
          </a:prstGeom>
        </p:spPr>
        <p:txBody>
          <a:bodyPr lIns="0" tIns="0" rIns="0" bIns="0" rtlCol="0" anchor="t">
            <a:spAutoFit/>
          </a:bodyPr>
          <a:lstStyle/>
          <a:p>
            <a:pPr>
              <a:lnSpc>
                <a:spcPts val="4900"/>
              </a:lnSpc>
              <a:spcBef>
                <a:spcPct val="0"/>
              </a:spcBef>
            </a:pPr>
            <a:r>
              <a:rPr lang="en-US" sz="3500" spc="171">
                <a:solidFill>
                  <a:srgbClr val="216C53"/>
                </a:solidFill>
                <a:latin typeface="Montserrat Ultra-Bold"/>
              </a:rPr>
              <a:t>KẾT NỐI CÁC THIẾT BỊ VỚI HOMEGATEWAY</a:t>
            </a:r>
          </a:p>
        </p:txBody>
      </p:sp>
      <p:sp>
        <p:nvSpPr>
          <p:cNvPr id="11" name="TextBox 10">
            <a:extLst>
              <a:ext uri="{FF2B5EF4-FFF2-40B4-BE49-F238E27FC236}">
                <a16:creationId xmlns:a16="http://schemas.microsoft.com/office/drawing/2014/main" id="{55BBA39D-5BB7-973D-0EB8-79E6CA4E3508}"/>
              </a:ext>
            </a:extLst>
          </p:cNvPr>
          <p:cNvSpPr txBox="1"/>
          <p:nvPr/>
        </p:nvSpPr>
        <p:spPr>
          <a:xfrm>
            <a:off x="8458200" y="8928437"/>
            <a:ext cx="9417719" cy="1174937"/>
          </a:xfrm>
          <a:prstGeom prst="rect">
            <a:avLst/>
          </a:prstGeom>
          <a:noFill/>
        </p:spPr>
        <p:txBody>
          <a:bodyPr wrap="square">
            <a:spAutoFit/>
          </a:bodyPr>
          <a:lstStyle/>
          <a:p>
            <a:pPr algn="ctr"/>
            <a:r>
              <a:rPr lang="vi-VN" sz="3000">
                <a:effectLst/>
                <a:latin typeface="Montserrat Ultra"/>
                <a:ea typeface="Cambria Math" panose="02040503050406030204" pitchFamily="18" charset="0"/>
              </a:rPr>
              <a:t>Các thiết bị khi kết nối thành công sẽ được </a:t>
            </a:r>
          </a:p>
          <a:p>
            <a:pPr algn="ctr">
              <a:lnSpc>
                <a:spcPct val="150000"/>
              </a:lnSpc>
            </a:pPr>
            <a:r>
              <a:rPr lang="vi-VN" sz="3000">
                <a:effectLst/>
                <a:latin typeface="Montserrat Ultra"/>
                <a:ea typeface="Cambria Math" panose="02040503050406030204" pitchFamily="18" charset="0"/>
              </a:rPr>
              <a:t>hiển thị trên thiết bị điều khiển từ xa</a:t>
            </a:r>
            <a:endParaRPr lang="en-US" sz="3000">
              <a:latin typeface="Montserrat Ultra"/>
              <a:ea typeface="Cambria Math" panose="02040503050406030204" pitchFamily="18" charset="0"/>
            </a:endParaRPr>
          </a:p>
        </p:txBody>
      </p:sp>
      <p:sp>
        <p:nvSpPr>
          <p:cNvPr id="18" name="TextBox 17">
            <a:extLst>
              <a:ext uri="{FF2B5EF4-FFF2-40B4-BE49-F238E27FC236}">
                <a16:creationId xmlns:a16="http://schemas.microsoft.com/office/drawing/2014/main" id="{45480B42-414E-D1A9-4E4F-5760DDA2E57A}"/>
              </a:ext>
            </a:extLst>
          </p:cNvPr>
          <p:cNvSpPr txBox="1"/>
          <p:nvPr/>
        </p:nvSpPr>
        <p:spPr>
          <a:xfrm>
            <a:off x="328617" y="2449130"/>
            <a:ext cx="7924800" cy="6945748"/>
          </a:xfrm>
          <a:prstGeom prst="rect">
            <a:avLst/>
          </a:prstGeom>
          <a:noFill/>
        </p:spPr>
        <p:txBody>
          <a:bodyPr wrap="square">
            <a:spAutoFit/>
          </a:bodyPr>
          <a:lstStyle/>
          <a:p>
            <a:r>
              <a:rPr lang="vi-VN" sz="3000" b="1">
                <a:effectLst/>
                <a:latin typeface="Montserrat Ultra"/>
                <a:ea typeface="Cambria Math" panose="02040503050406030204" pitchFamily="18" charset="0"/>
              </a:rPr>
              <a:t>Các bước thực hiện:</a:t>
            </a:r>
          </a:p>
          <a:p>
            <a:pPr>
              <a:lnSpc>
                <a:spcPct val="150000"/>
              </a:lnSpc>
            </a:pPr>
            <a:r>
              <a:rPr lang="vi-VN" sz="3000">
                <a:effectLst/>
                <a:latin typeface="Montserrat Ultra"/>
                <a:ea typeface="Cambria Math" panose="02040503050406030204" pitchFamily="18" charset="0"/>
              </a:rPr>
              <a:t>Bước 1: Kết nối vào Home Gateway bằng Wireless </a:t>
            </a:r>
          </a:p>
          <a:p>
            <a:pPr>
              <a:lnSpc>
                <a:spcPct val="150000"/>
              </a:lnSpc>
            </a:pPr>
            <a:r>
              <a:rPr lang="vi-VN" sz="3000">
                <a:latin typeface="Montserrat Ultra"/>
                <a:ea typeface="Cambria Math" panose="02040503050406030204" pitchFamily="18" charset="0"/>
              </a:rPr>
              <a:t>Bước 2: K</a:t>
            </a:r>
            <a:r>
              <a:rPr lang="vi-VN" sz="3000">
                <a:effectLst/>
                <a:latin typeface="Montserrat Ultra"/>
                <a:ea typeface="Cambria Math" panose="02040503050406030204" pitchFamily="18" charset="0"/>
              </a:rPr>
              <a:t>iểm soát các thiết bị từ xa</a:t>
            </a:r>
          </a:p>
          <a:p>
            <a:pPr marL="457200" indent="-457200">
              <a:lnSpc>
                <a:spcPct val="150000"/>
              </a:lnSpc>
              <a:buFont typeface="Wingdings 3" panose="05040102010807070707" pitchFamily="18" charset="2"/>
              <a:buChar char="&quot;"/>
            </a:pPr>
            <a:r>
              <a:rPr lang="vi-VN" sz="3000">
                <a:latin typeface="Montserrat Ultra"/>
                <a:ea typeface="Cambria Math" panose="02040503050406030204" pitchFamily="18" charset="0"/>
                <a:sym typeface="Wingdings 3" panose="05040102010807070707" pitchFamily="18" charset="2"/>
              </a:rPr>
              <a:t>C</a:t>
            </a:r>
            <a:r>
              <a:rPr lang="vi-VN" sz="3000">
                <a:effectLst/>
                <a:latin typeface="Montserrat Ultra"/>
                <a:ea typeface="Cambria Math" panose="02040503050406030204" pitchFamily="18" charset="0"/>
              </a:rPr>
              <a:t>họn tab Config </a:t>
            </a:r>
          </a:p>
          <a:p>
            <a:pPr marL="457200" indent="-457200">
              <a:lnSpc>
                <a:spcPct val="150000"/>
              </a:lnSpc>
              <a:buFont typeface="Wingdings 3" panose="05040102010807070707" pitchFamily="18" charset="2"/>
              <a:buChar char="&quot;"/>
            </a:pPr>
            <a:r>
              <a:rPr lang="vi-VN" sz="3000">
                <a:effectLst/>
                <a:latin typeface="Montserrat Ultra"/>
                <a:ea typeface="Cambria Math" panose="02040503050406030204" pitchFamily="18" charset="0"/>
              </a:rPr>
              <a:t>Settings </a:t>
            </a:r>
          </a:p>
          <a:p>
            <a:pPr marL="457200" indent="-457200">
              <a:lnSpc>
                <a:spcPct val="150000"/>
              </a:lnSpc>
              <a:buFont typeface="Wingdings 3" panose="05040102010807070707" pitchFamily="18" charset="2"/>
              <a:buChar char="&quot;"/>
            </a:pPr>
            <a:r>
              <a:rPr lang="vi-VN" sz="3000">
                <a:effectLst/>
                <a:latin typeface="Montserrat Ultra"/>
                <a:ea typeface="Cambria Math" panose="02040503050406030204" pitchFamily="18" charset="0"/>
              </a:rPr>
              <a:t>Phần IoT Server chọn Remote Server </a:t>
            </a:r>
            <a:endParaRPr lang="vi-VN" sz="3000">
              <a:latin typeface="Montserrat Ultra"/>
              <a:ea typeface="Cambria Math" panose="02040503050406030204" pitchFamily="18" charset="0"/>
              <a:sym typeface="Wingdings 3" panose="05040102010807070707" pitchFamily="18" charset="2"/>
            </a:endParaRPr>
          </a:p>
          <a:p>
            <a:pPr marL="457200" indent="-457200">
              <a:lnSpc>
                <a:spcPct val="150000"/>
              </a:lnSpc>
              <a:buFont typeface="Wingdings 3" panose="05040102010807070707" pitchFamily="18" charset="2"/>
              <a:buChar char="&quot;"/>
            </a:pPr>
            <a:r>
              <a:rPr lang="vi-VN" sz="3000">
                <a:effectLst/>
                <a:latin typeface="Montserrat Ultra"/>
                <a:ea typeface="Cambria Math" panose="02040503050406030204" pitchFamily="18" charset="0"/>
              </a:rPr>
              <a:t>Nhập các thông tin như sau và bấm Connect.</a:t>
            </a:r>
            <a:endParaRPr lang="vi-VN" sz="3000">
              <a:latin typeface="Montserrat Ultra"/>
              <a:ea typeface="Cambria Math" panose="02040503050406030204" pitchFamily="18" charset="0"/>
            </a:endParaRPr>
          </a:p>
          <a:p>
            <a:pPr marL="914400" lvl="1" indent="-457200">
              <a:lnSpc>
                <a:spcPct val="150000"/>
              </a:lnSpc>
              <a:buFont typeface="Wingdings" panose="05000000000000000000" pitchFamily="2" charset="2"/>
              <a:buChar char="§"/>
            </a:pPr>
            <a:r>
              <a:rPr lang="vi-VN" sz="3000">
                <a:effectLst/>
                <a:latin typeface="Montserrat Ultra"/>
                <a:ea typeface="Cambria Math" panose="02040503050406030204" pitchFamily="18" charset="0"/>
              </a:rPr>
              <a:t>Server Address: 192.168.2.3</a:t>
            </a:r>
            <a:endParaRPr lang="vi-VN" sz="3000">
              <a:latin typeface="Montserrat Ultra"/>
              <a:ea typeface="Cambria Math" panose="02040503050406030204" pitchFamily="18" charset="0"/>
            </a:endParaRPr>
          </a:p>
          <a:p>
            <a:pPr marL="914400" lvl="1" indent="-457200">
              <a:lnSpc>
                <a:spcPct val="150000"/>
              </a:lnSpc>
              <a:buFont typeface="Wingdings" panose="05000000000000000000" pitchFamily="2" charset="2"/>
              <a:buChar char="§"/>
            </a:pPr>
            <a:r>
              <a:rPr lang="vi-VN" sz="3000">
                <a:effectLst/>
                <a:latin typeface="Montserrat Ultra"/>
                <a:ea typeface="Cambria Math" panose="02040503050406030204" pitchFamily="18" charset="0"/>
              </a:rPr>
              <a:t>Username: admin</a:t>
            </a:r>
            <a:endParaRPr lang="vi-VN" sz="3000">
              <a:latin typeface="Montserrat Ultra"/>
              <a:ea typeface="Cambria Math" panose="02040503050406030204" pitchFamily="18" charset="0"/>
            </a:endParaRPr>
          </a:p>
          <a:p>
            <a:pPr marL="914400" lvl="1" indent="-457200">
              <a:lnSpc>
                <a:spcPct val="150000"/>
              </a:lnSpc>
              <a:buFont typeface="Wingdings" panose="05000000000000000000" pitchFamily="2" charset="2"/>
              <a:buChar char="§"/>
            </a:pPr>
            <a:r>
              <a:rPr lang="vi-VN" sz="3000">
                <a:effectLst/>
                <a:latin typeface="Montserrat Ultra"/>
                <a:ea typeface="Cambria Math" panose="02040503050406030204" pitchFamily="18" charset="0"/>
              </a:rPr>
              <a:t>Password: admin</a:t>
            </a:r>
            <a:endParaRPr lang="en-US" sz="3000">
              <a:effectLst/>
              <a:latin typeface="Montserrat Ultra"/>
              <a:ea typeface="Cambria Math" panose="02040503050406030204" pitchFamily="18" charset="0"/>
            </a:endParaRPr>
          </a:p>
        </p:txBody>
      </p:sp>
      <p:pic>
        <p:nvPicPr>
          <p:cNvPr id="3" name="Picture 2">
            <a:extLst>
              <a:ext uri="{FF2B5EF4-FFF2-40B4-BE49-F238E27FC236}">
                <a16:creationId xmlns:a16="http://schemas.microsoft.com/office/drawing/2014/main" id="{DCC37DE6-7A2B-76CC-BA79-740F52340255}"/>
              </a:ext>
            </a:extLst>
          </p:cNvPr>
          <p:cNvPicPr>
            <a:picLocks noChangeAspect="1"/>
          </p:cNvPicPr>
          <p:nvPr/>
        </p:nvPicPr>
        <p:blipFill rotWithShape="1">
          <a:blip r:embed="rId5"/>
          <a:srcRect b="18880"/>
          <a:stretch/>
        </p:blipFill>
        <p:spPr bwMode="auto">
          <a:xfrm>
            <a:off x="9318959" y="2481158"/>
            <a:ext cx="7696200" cy="6320824"/>
          </a:xfrm>
          <a:prstGeom prst="rect">
            <a:avLst/>
          </a:prstGeom>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sp>
        <p:nvSpPr>
          <p:cNvPr id="2" name="Freeform 2"/>
          <p:cNvSpPr/>
          <p:nvPr/>
        </p:nvSpPr>
        <p:spPr>
          <a:xfrm>
            <a:off x="28575" y="38100"/>
            <a:ext cx="2264008" cy="1251647"/>
          </a:xfrm>
          <a:custGeom>
            <a:avLst/>
            <a:gdLst/>
            <a:ahLst/>
            <a:cxnLst/>
            <a:rect l="l" t="t" r="r" b="b"/>
            <a:pathLst>
              <a:path w="2264008" h="1251647">
                <a:moveTo>
                  <a:pt x="0" y="0"/>
                </a:moveTo>
                <a:lnTo>
                  <a:pt x="2264008" y="0"/>
                </a:lnTo>
                <a:lnTo>
                  <a:pt x="2264008" y="1251647"/>
                </a:lnTo>
                <a:lnTo>
                  <a:pt x="0" y="1251647"/>
                </a:lnTo>
                <a:lnTo>
                  <a:pt x="0" y="0"/>
                </a:lnTo>
                <a:close/>
              </a:path>
            </a:pathLst>
          </a:custGeom>
          <a:blipFill>
            <a:blip r:embed="rId2"/>
            <a:stretch>
              <a:fillRect/>
            </a:stretch>
          </a:blipFill>
        </p:spPr>
      </p:sp>
      <p:grpSp>
        <p:nvGrpSpPr>
          <p:cNvPr id="7" name="Group 9">
            <a:extLst>
              <a:ext uri="{FF2B5EF4-FFF2-40B4-BE49-F238E27FC236}">
                <a16:creationId xmlns:a16="http://schemas.microsoft.com/office/drawing/2014/main" id="{C45432E6-382B-5C81-715C-1B67328A6F22}"/>
              </a:ext>
            </a:extLst>
          </p:cNvPr>
          <p:cNvGrpSpPr/>
          <p:nvPr/>
        </p:nvGrpSpPr>
        <p:grpSpPr>
          <a:xfrm>
            <a:off x="17068103" y="1616"/>
            <a:ext cx="1177932" cy="1392235"/>
            <a:chOff x="0" y="0"/>
            <a:chExt cx="1570577" cy="1856313"/>
          </a:xfrm>
        </p:grpSpPr>
        <p:sp>
          <p:nvSpPr>
            <p:cNvPr id="8" name="Freeform 10">
              <a:extLst>
                <a:ext uri="{FF2B5EF4-FFF2-40B4-BE49-F238E27FC236}">
                  <a16:creationId xmlns:a16="http://schemas.microsoft.com/office/drawing/2014/main" id="{14437CE0-16C2-CED4-427C-D406E5B4E508}"/>
                </a:ext>
              </a:extLst>
            </p:cNvPr>
            <p:cNvSpPr/>
            <p:nvPr/>
          </p:nvSpPr>
          <p:spPr>
            <a:xfrm>
              <a:off x="0" y="0"/>
              <a:ext cx="1570577" cy="1448857"/>
            </a:xfrm>
            <a:custGeom>
              <a:avLst/>
              <a:gdLst/>
              <a:ahLst/>
              <a:cxnLst/>
              <a:rect l="l" t="t" r="r" b="b"/>
              <a:pathLst>
                <a:path w="1570577" h="1448857">
                  <a:moveTo>
                    <a:pt x="0" y="0"/>
                  </a:moveTo>
                  <a:lnTo>
                    <a:pt x="1570577" y="0"/>
                  </a:lnTo>
                  <a:lnTo>
                    <a:pt x="1570577" y="1448857"/>
                  </a:lnTo>
                  <a:lnTo>
                    <a:pt x="0" y="14488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11">
              <a:extLst>
                <a:ext uri="{FF2B5EF4-FFF2-40B4-BE49-F238E27FC236}">
                  <a16:creationId xmlns:a16="http://schemas.microsoft.com/office/drawing/2014/main" id="{E41A0229-97F3-779B-7966-11D81579190D}"/>
                </a:ext>
              </a:extLst>
            </p:cNvPr>
            <p:cNvSpPr txBox="1"/>
            <p:nvPr/>
          </p:nvSpPr>
          <p:spPr>
            <a:xfrm>
              <a:off x="0" y="1460087"/>
              <a:ext cx="1570577" cy="396225"/>
            </a:xfrm>
            <a:prstGeom prst="rect">
              <a:avLst/>
            </a:prstGeom>
          </p:spPr>
          <p:txBody>
            <a:bodyPr lIns="0" tIns="0" rIns="0" bIns="0" rtlCol="0" anchor="t">
              <a:spAutoFit/>
            </a:bodyPr>
            <a:lstStyle/>
            <a:p>
              <a:pPr algn="ctr">
                <a:lnSpc>
                  <a:spcPts val="2658"/>
                </a:lnSpc>
              </a:pPr>
              <a:r>
                <a:rPr lang="en-US" sz="1661" spc="255">
                  <a:solidFill>
                    <a:srgbClr val="2C6D44"/>
                  </a:solidFill>
                  <a:latin typeface="Glacial Indifference Bold"/>
                </a:rPr>
                <a:t>NHÓM 31</a:t>
              </a:r>
            </a:p>
          </p:txBody>
        </p:sp>
      </p:grpSp>
      <p:sp>
        <p:nvSpPr>
          <p:cNvPr id="10" name="TextBox 7">
            <a:extLst>
              <a:ext uri="{FF2B5EF4-FFF2-40B4-BE49-F238E27FC236}">
                <a16:creationId xmlns:a16="http://schemas.microsoft.com/office/drawing/2014/main" id="{A12C2AD5-6FAC-20CA-5CD1-0DA23D5F15BB}"/>
              </a:ext>
            </a:extLst>
          </p:cNvPr>
          <p:cNvSpPr txBox="1"/>
          <p:nvPr/>
        </p:nvSpPr>
        <p:spPr>
          <a:xfrm>
            <a:off x="223597" y="1594347"/>
            <a:ext cx="11180063" cy="582211"/>
          </a:xfrm>
          <a:prstGeom prst="rect">
            <a:avLst/>
          </a:prstGeom>
        </p:spPr>
        <p:txBody>
          <a:bodyPr lIns="0" tIns="0" rIns="0" bIns="0" rtlCol="0" anchor="t">
            <a:spAutoFit/>
          </a:bodyPr>
          <a:lstStyle/>
          <a:p>
            <a:pPr>
              <a:lnSpc>
                <a:spcPts val="4900"/>
              </a:lnSpc>
              <a:spcBef>
                <a:spcPct val="0"/>
              </a:spcBef>
            </a:pPr>
            <a:r>
              <a:rPr lang="en-US" sz="3500" spc="171">
                <a:solidFill>
                  <a:srgbClr val="216C53"/>
                </a:solidFill>
                <a:latin typeface="Montserrat Ultra-Bold"/>
              </a:rPr>
              <a:t>ĐIỀU CHỈNH NHIỆT ĐỘ TỰ ĐỘNG</a:t>
            </a:r>
          </a:p>
        </p:txBody>
      </p:sp>
      <p:pic>
        <p:nvPicPr>
          <p:cNvPr id="11" name="Picture 10">
            <a:extLst>
              <a:ext uri="{FF2B5EF4-FFF2-40B4-BE49-F238E27FC236}">
                <a16:creationId xmlns:a16="http://schemas.microsoft.com/office/drawing/2014/main" id="{32ACDB59-3795-15DE-321A-B176BA69F233}"/>
              </a:ext>
            </a:extLst>
          </p:cNvPr>
          <p:cNvPicPr>
            <a:picLocks noChangeAspect="1"/>
          </p:cNvPicPr>
          <p:nvPr/>
        </p:nvPicPr>
        <p:blipFill>
          <a:blip r:embed="rId5"/>
          <a:stretch>
            <a:fillRect/>
          </a:stretch>
        </p:blipFill>
        <p:spPr>
          <a:xfrm>
            <a:off x="1676400" y="4988209"/>
            <a:ext cx="5941915" cy="5188626"/>
          </a:xfrm>
          <a:prstGeom prst="rect">
            <a:avLst/>
          </a:prstGeom>
          <a:effectLst>
            <a:outerShdw blurRad="63500" sx="102000" sy="102000" algn="ctr" rotWithShape="0">
              <a:prstClr val="black">
                <a:alpha val="40000"/>
              </a:prstClr>
            </a:outerShdw>
          </a:effectLst>
        </p:spPr>
      </p:pic>
      <p:sp>
        <p:nvSpPr>
          <p:cNvPr id="12" name="TextBox 6">
            <a:extLst>
              <a:ext uri="{FF2B5EF4-FFF2-40B4-BE49-F238E27FC236}">
                <a16:creationId xmlns:a16="http://schemas.microsoft.com/office/drawing/2014/main" id="{433A8D8B-A19C-571E-28F3-EEF17396755E}"/>
              </a:ext>
            </a:extLst>
          </p:cNvPr>
          <p:cNvSpPr txBox="1"/>
          <p:nvPr/>
        </p:nvSpPr>
        <p:spPr>
          <a:xfrm>
            <a:off x="822960" y="2400300"/>
            <a:ext cx="8321040" cy="2467599"/>
          </a:xfrm>
          <a:prstGeom prst="rect">
            <a:avLst/>
          </a:prstGeom>
        </p:spPr>
        <p:txBody>
          <a:bodyPr wrap="square" lIns="0" tIns="0" rIns="0" bIns="0" rtlCol="0" anchor="t">
            <a:spAutoFit/>
          </a:bodyPr>
          <a:lstStyle/>
          <a:p>
            <a:r>
              <a:rPr lang="vi-VN" sz="3000">
                <a:solidFill>
                  <a:srgbClr val="000000"/>
                </a:solidFill>
                <a:latin typeface="Montserrat Ultra"/>
                <a:ea typeface="Cambria Math" panose="02040503050406030204" pitchFamily="18" charset="0"/>
              </a:rPr>
              <a:t>Gồm các thiết bị: </a:t>
            </a:r>
          </a:p>
          <a:p>
            <a:pPr marL="914400" lvl="1" indent="-457200">
              <a:lnSpc>
                <a:spcPct val="150000"/>
              </a:lnSpc>
              <a:buFont typeface="Wingdings" panose="05000000000000000000" pitchFamily="2" charset="2"/>
              <a:buChar char="§"/>
            </a:pPr>
            <a:r>
              <a:rPr lang="vi-VN" sz="3000">
                <a:solidFill>
                  <a:srgbClr val="000000"/>
                </a:solidFill>
                <a:latin typeface="Montserrat Ultra"/>
                <a:ea typeface="Cambria Math" panose="02040503050406030204" pitchFamily="18" charset="0"/>
              </a:rPr>
              <a:t>1 bộ điều khiển viền phiên</a:t>
            </a:r>
          </a:p>
          <a:p>
            <a:pPr marL="914400" lvl="1" indent="-457200">
              <a:lnSpc>
                <a:spcPct val="150000"/>
              </a:lnSpc>
              <a:buFont typeface="Wingdings" panose="05000000000000000000" pitchFamily="2" charset="2"/>
              <a:buChar char="§"/>
            </a:pPr>
            <a:r>
              <a:rPr lang="vi-VN" sz="3000">
                <a:solidFill>
                  <a:srgbClr val="000000"/>
                </a:solidFill>
                <a:latin typeface="Montserrat Ultra"/>
                <a:ea typeface="Cambria Math" panose="02040503050406030204" pitchFamily="18" charset="0"/>
              </a:rPr>
              <a:t>1 cảm biến nhiệt độ</a:t>
            </a:r>
          </a:p>
          <a:p>
            <a:pPr marL="914400" lvl="1" indent="-457200">
              <a:lnSpc>
                <a:spcPct val="150000"/>
              </a:lnSpc>
              <a:buFont typeface="Wingdings" panose="05000000000000000000" pitchFamily="2" charset="2"/>
              <a:buChar char="§"/>
            </a:pPr>
            <a:r>
              <a:rPr lang="vi-VN" sz="3000">
                <a:solidFill>
                  <a:srgbClr val="000000"/>
                </a:solidFill>
                <a:latin typeface="Montserrat Ultra"/>
                <a:ea typeface="Cambria Math" panose="02040503050406030204" pitchFamily="18" charset="0"/>
              </a:rPr>
              <a:t>1 máy điều nhiệt:  bộ phận làm mát và sưởi ấm</a:t>
            </a:r>
          </a:p>
        </p:txBody>
      </p:sp>
      <p:sp>
        <p:nvSpPr>
          <p:cNvPr id="13" name="TextBox 12">
            <a:extLst>
              <a:ext uri="{FF2B5EF4-FFF2-40B4-BE49-F238E27FC236}">
                <a16:creationId xmlns:a16="http://schemas.microsoft.com/office/drawing/2014/main" id="{E6ABDE31-FE5C-E839-1AEA-99E24467A6BE}"/>
              </a:ext>
            </a:extLst>
          </p:cNvPr>
          <p:cNvSpPr txBox="1"/>
          <p:nvPr/>
        </p:nvSpPr>
        <p:spPr>
          <a:xfrm rot="5400000">
            <a:off x="5115836" y="5877835"/>
            <a:ext cx="8110441" cy="707886"/>
          </a:xfrm>
          <a:prstGeom prst="rect">
            <a:avLst/>
          </a:prstGeom>
          <a:noFill/>
        </p:spPr>
        <p:txBody>
          <a:bodyPr wrap="square" rtlCol="0">
            <a:spAutoFit/>
          </a:bodyPr>
          <a:lstStyle/>
          <a:p>
            <a:r>
              <a:rPr lang="vi-VN" sz="4000">
                <a:solidFill>
                  <a:srgbClr val="36B087"/>
                </a:solidFill>
              </a:rPr>
              <a:t>----------------------------------------------</a:t>
            </a:r>
            <a:endParaRPr lang="en-US" sz="4000">
              <a:solidFill>
                <a:srgbClr val="36B087"/>
              </a:solidFill>
            </a:endParaRPr>
          </a:p>
        </p:txBody>
      </p:sp>
      <p:sp>
        <p:nvSpPr>
          <p:cNvPr id="15" name="TextBox 14">
            <a:extLst>
              <a:ext uri="{FF2B5EF4-FFF2-40B4-BE49-F238E27FC236}">
                <a16:creationId xmlns:a16="http://schemas.microsoft.com/office/drawing/2014/main" id="{A9EF306C-F005-6E66-C1AF-8311C558C3F1}"/>
              </a:ext>
            </a:extLst>
          </p:cNvPr>
          <p:cNvSpPr txBox="1"/>
          <p:nvPr/>
        </p:nvSpPr>
        <p:spPr>
          <a:xfrm>
            <a:off x="9559654" y="2173167"/>
            <a:ext cx="8243118" cy="7143691"/>
          </a:xfrm>
          <a:prstGeom prst="rect">
            <a:avLst/>
          </a:prstGeom>
          <a:noFill/>
          <a:ln w="38100">
            <a:solidFill>
              <a:schemeClr val="accent6">
                <a:lumMod val="50000"/>
              </a:schemeClr>
            </a:solidFill>
          </a:ln>
        </p:spPr>
        <p:txBody>
          <a:bodyPr wrap="square">
            <a:spAutoFit/>
          </a:bodyPr>
          <a:lstStyle/>
          <a:p>
            <a:r>
              <a:rPr lang="en-US">
                <a:latin typeface="Courier New" panose="02070309020205020404" pitchFamily="49" charset="0"/>
                <a:cs typeface="Courier New" panose="02070309020205020404" pitchFamily="49" charset="0"/>
              </a:rPr>
              <a:t>from gpio import *</a:t>
            </a:r>
          </a:p>
          <a:p>
            <a:r>
              <a:rPr lang="en-US">
                <a:latin typeface="Courier New" panose="02070309020205020404" pitchFamily="49" charset="0"/>
                <a:cs typeface="Courier New" panose="02070309020205020404" pitchFamily="49" charset="0"/>
              </a:rPr>
              <a:t>from time import *</a:t>
            </a:r>
            <a:endParaRPr lang="vi-VN">
              <a:latin typeface="Courier New" panose="02070309020205020404" pitchFamily="49" charset="0"/>
              <a:cs typeface="Courier New" panose="02070309020205020404" pitchFamily="49" charset="0"/>
            </a:endParaRPr>
          </a:p>
          <a:p>
            <a:endParaRPr lang="en-US">
              <a:latin typeface="Courier New" panose="02070309020205020404" pitchFamily="49" charset="0"/>
              <a:cs typeface="Courier New" panose="02070309020205020404" pitchFamily="49" charset="0"/>
            </a:endParaRPr>
          </a:p>
          <a:p>
            <a:r>
              <a:rPr lang="en-US">
                <a:latin typeface="Courier New" panose="02070309020205020404" pitchFamily="49" charset="0"/>
                <a:cs typeface="Courier New" panose="02070309020205020404" pitchFamily="49" charset="0"/>
              </a:rPr>
              <a:t>def setup():</a:t>
            </a:r>
          </a:p>
          <a:p>
            <a:r>
              <a:rPr lang="en-US">
                <a:latin typeface="Courier New" panose="02070309020205020404" pitchFamily="49" charset="0"/>
                <a:cs typeface="Courier New" panose="02070309020205020404" pitchFamily="49" charset="0"/>
              </a:rPr>
              <a:t>    pinMode(0, OUTPUT)</a:t>
            </a:r>
          </a:p>
          <a:p>
            <a:r>
              <a:rPr lang="en-US">
                <a:latin typeface="Courier New" panose="02070309020205020404" pitchFamily="49" charset="0"/>
                <a:cs typeface="Courier New" panose="02070309020205020404" pitchFamily="49" charset="0"/>
              </a:rPr>
              <a:t>    pinMode(9, INPUT)</a:t>
            </a:r>
            <a:endParaRPr lang="vi-VN">
              <a:latin typeface="Courier New" panose="02070309020205020404" pitchFamily="49" charset="0"/>
              <a:cs typeface="Courier New" panose="02070309020205020404" pitchFamily="49" charset="0"/>
            </a:endParaRPr>
          </a:p>
          <a:p>
            <a:endParaRPr lang="en-US">
              <a:latin typeface="Courier New" panose="02070309020205020404" pitchFamily="49" charset="0"/>
              <a:cs typeface="Courier New" panose="02070309020205020404" pitchFamily="49" charset="0"/>
            </a:endParaRPr>
          </a:p>
          <a:p>
            <a:r>
              <a:rPr lang="en-US">
                <a:latin typeface="Courier New" panose="02070309020205020404" pitchFamily="49" charset="0"/>
                <a:cs typeface="Courier New" panose="02070309020205020404" pitchFamily="49" charset="0"/>
              </a:rPr>
              <a:t>def loop(nhietdo):</a:t>
            </a:r>
          </a:p>
          <a:p>
            <a:r>
              <a:rPr lang="en-US">
                <a:latin typeface="Courier New" panose="02070309020205020404" pitchFamily="49" charset="0"/>
                <a:cs typeface="Courier New" panose="02070309020205020404" pitchFamily="49" charset="0"/>
              </a:rPr>
              <a:t>    print("Nhiet do: {} do C".format(nhietdo))</a:t>
            </a:r>
          </a:p>
          <a:p>
            <a:r>
              <a:rPr lang="en-US">
                <a:latin typeface="Courier New" panose="02070309020205020404" pitchFamily="49" charset="0"/>
                <a:cs typeface="Courier New" panose="02070309020205020404" pitchFamily="49" charset="0"/>
              </a:rPr>
              <a:t>    if nhietdo &gt;= 29:</a:t>
            </a:r>
          </a:p>
          <a:p>
            <a:r>
              <a:rPr lang="en-US">
                <a:latin typeface="Courier New" panose="02070309020205020404" pitchFamily="49" charset="0"/>
                <a:cs typeface="Courier New" panose="02070309020205020404" pitchFamily="49" charset="0"/>
              </a:rPr>
              <a:t>    	customWrite(0, 2)</a:t>
            </a:r>
          </a:p>
          <a:p>
            <a:r>
              <a:rPr lang="en-US">
                <a:latin typeface="Courier New" panose="02070309020205020404" pitchFamily="49" charset="0"/>
                <a:cs typeface="Courier New" panose="02070309020205020404" pitchFamily="49" charset="0"/>
              </a:rPr>
              <a:t>    	delay(16000)</a:t>
            </a:r>
          </a:p>
          <a:p>
            <a:r>
              <a:rPr lang="en-US">
                <a:latin typeface="Courier New" panose="02070309020205020404" pitchFamily="49" charset="0"/>
                <a:cs typeface="Courier New" panose="02070309020205020404" pitchFamily="49" charset="0"/>
              </a:rPr>
              <a:t>    elif nhietdo &lt;= 24:</a:t>
            </a:r>
          </a:p>
          <a:p>
            <a:r>
              <a:rPr lang="en-US">
                <a:latin typeface="Courier New" panose="02070309020205020404" pitchFamily="49" charset="0"/>
                <a:cs typeface="Courier New" panose="02070309020205020404" pitchFamily="49" charset="0"/>
              </a:rPr>
              <a:t>    	customWrite(0, 1)</a:t>
            </a:r>
          </a:p>
          <a:p>
            <a:r>
              <a:rPr lang="en-US">
                <a:latin typeface="Courier New" panose="02070309020205020404" pitchFamily="49" charset="0"/>
                <a:cs typeface="Courier New" panose="02070309020205020404" pitchFamily="49" charset="0"/>
              </a:rPr>
              <a:t>    	delay(16000)</a:t>
            </a:r>
          </a:p>
          <a:p>
            <a:r>
              <a:rPr lang="en-US">
                <a:latin typeface="Courier New" panose="02070309020205020404" pitchFamily="49" charset="0"/>
                <a:cs typeface="Courier New" panose="02070309020205020404" pitchFamily="49" charset="0"/>
              </a:rPr>
              <a:t>    else:</a:t>
            </a:r>
          </a:p>
          <a:p>
            <a:r>
              <a:rPr lang="en-US">
                <a:latin typeface="Courier New" panose="02070309020205020404" pitchFamily="49" charset="0"/>
                <a:cs typeface="Courier New" panose="02070309020205020404" pitchFamily="49" charset="0"/>
              </a:rPr>
              <a:t>    	customWrite(0, 0)</a:t>
            </a:r>
            <a:endParaRPr lang="vi-VN">
              <a:latin typeface="Courier New" panose="02070309020205020404" pitchFamily="49" charset="0"/>
              <a:cs typeface="Courier New" panose="02070309020205020404" pitchFamily="49" charset="0"/>
            </a:endParaRPr>
          </a:p>
          <a:p>
            <a:endParaRPr lang="en-US">
              <a:latin typeface="Courier New" panose="02070309020205020404" pitchFamily="49" charset="0"/>
              <a:cs typeface="Courier New" panose="02070309020205020404" pitchFamily="49" charset="0"/>
            </a:endParaRPr>
          </a:p>
          <a:p>
            <a:r>
              <a:rPr lang="en-US">
                <a:latin typeface="Courier New" panose="02070309020205020404" pitchFamily="49" charset="0"/>
                <a:cs typeface="Courier New" panose="02070309020205020404" pitchFamily="49" charset="0"/>
              </a:rPr>
              <a:t>setup()</a:t>
            </a:r>
          </a:p>
          <a:p>
            <a:r>
              <a:rPr lang="en-US">
                <a:latin typeface="Courier New" panose="02070309020205020404" pitchFamily="49" charset="0"/>
                <a:cs typeface="Courier New" panose="02070309020205020404" pitchFamily="49" charset="0"/>
              </a:rPr>
              <a:t>temp = 0.0</a:t>
            </a:r>
          </a:p>
          <a:p>
            <a:r>
              <a:rPr lang="en-US">
                <a:latin typeface="Courier New" panose="02070309020205020404" pitchFamily="49" charset="0"/>
                <a:cs typeface="Courier New" panose="02070309020205020404" pitchFamily="49" charset="0"/>
              </a:rPr>
              <a:t>while True:</a:t>
            </a:r>
          </a:p>
          <a:p>
            <a:r>
              <a:rPr lang="en-US">
                <a:latin typeface="Courier New" panose="02070309020205020404" pitchFamily="49" charset="0"/>
                <a:cs typeface="Courier New" panose="02070309020205020404" pitchFamily="49" charset="0"/>
              </a:rPr>
              <a:t>	nhietdo = </a:t>
            </a:r>
            <a:r>
              <a:rPr lang="vi-VN">
                <a:latin typeface="Courier New" panose="02070309020205020404" pitchFamily="49" charset="0"/>
                <a:cs typeface="Courier New" panose="02070309020205020404" pitchFamily="49" charset="0"/>
              </a:rPr>
              <a:t>(</a:t>
            </a:r>
            <a:r>
              <a:rPr lang="en-US">
                <a:latin typeface="Courier New" panose="02070309020205020404" pitchFamily="49" charset="0"/>
                <a:cs typeface="Courier New" panose="02070309020205020404" pitchFamily="49" charset="0"/>
              </a:rPr>
              <a:t>(analogRead(9)</a:t>
            </a:r>
            <a:r>
              <a:rPr lang="vi-VN">
                <a:latin typeface="Courier New" panose="02070309020205020404" pitchFamily="49" charset="0"/>
                <a:cs typeface="Courier New" panose="02070309020205020404" pitchFamily="49" charset="0"/>
              </a:rPr>
              <a:t> </a:t>
            </a:r>
            <a:r>
              <a:rPr lang="en-US">
                <a:latin typeface="Courier New" panose="02070309020205020404" pitchFamily="49" charset="0"/>
                <a:cs typeface="Courier New" panose="02070309020205020404" pitchFamily="49" charset="0"/>
              </a:rPr>
              <a:t>*</a:t>
            </a:r>
            <a:r>
              <a:rPr lang="vi-VN">
                <a:latin typeface="Courier New" panose="02070309020205020404" pitchFamily="49" charset="0"/>
                <a:cs typeface="Courier New" panose="02070309020205020404" pitchFamily="49" charset="0"/>
              </a:rPr>
              <a:t> 2</a:t>
            </a:r>
            <a:r>
              <a:rPr lang="en-US">
                <a:latin typeface="Courier New" panose="02070309020205020404" pitchFamily="49" charset="0"/>
                <a:cs typeface="Courier New" panose="02070309020205020404" pitchFamily="49" charset="0"/>
              </a:rPr>
              <a:t>00.0)</a:t>
            </a:r>
            <a:r>
              <a:rPr lang="vi-VN">
                <a:latin typeface="Courier New" panose="02070309020205020404" pitchFamily="49" charset="0"/>
                <a:cs typeface="Courier New" panose="02070309020205020404" pitchFamily="49" charset="0"/>
              </a:rPr>
              <a:t> </a:t>
            </a:r>
            <a:r>
              <a:rPr lang="en-US">
                <a:latin typeface="Courier New" panose="02070309020205020404" pitchFamily="49" charset="0"/>
                <a:cs typeface="Courier New" panose="02070309020205020404" pitchFamily="49" charset="0"/>
              </a:rPr>
              <a:t>/</a:t>
            </a:r>
            <a:r>
              <a:rPr lang="vi-VN">
                <a:latin typeface="Courier New" panose="02070309020205020404" pitchFamily="49" charset="0"/>
                <a:cs typeface="Courier New" panose="02070309020205020404" pitchFamily="49" charset="0"/>
              </a:rPr>
              <a:t> </a:t>
            </a:r>
            <a:r>
              <a:rPr lang="en-US">
                <a:latin typeface="Courier New" panose="02070309020205020404" pitchFamily="49" charset="0"/>
                <a:cs typeface="Courier New" panose="02070309020205020404" pitchFamily="49" charset="0"/>
              </a:rPr>
              <a:t>1023.0)</a:t>
            </a:r>
            <a:r>
              <a:rPr lang="vi-VN">
                <a:latin typeface="Courier New" panose="02070309020205020404" pitchFamily="49" charset="0"/>
                <a:cs typeface="Courier New" panose="02070309020205020404" pitchFamily="49" charset="0"/>
              </a:rPr>
              <a:t> </a:t>
            </a:r>
            <a:r>
              <a:rPr lang="en-US">
                <a:latin typeface="Courier New" panose="02070309020205020404" pitchFamily="49" charset="0"/>
                <a:cs typeface="Courier New" panose="02070309020205020404" pitchFamily="49" charset="0"/>
              </a:rPr>
              <a:t>-</a:t>
            </a:r>
            <a:r>
              <a:rPr lang="vi-VN">
                <a:latin typeface="Courier New" panose="02070309020205020404" pitchFamily="49" charset="0"/>
                <a:cs typeface="Courier New" panose="02070309020205020404" pitchFamily="49" charset="0"/>
              </a:rPr>
              <a:t> </a:t>
            </a:r>
            <a:r>
              <a:rPr lang="en-US">
                <a:latin typeface="Courier New" panose="02070309020205020404" pitchFamily="49" charset="0"/>
                <a:cs typeface="Courier New" panose="02070309020205020404" pitchFamily="49" charset="0"/>
              </a:rPr>
              <a:t>100.0</a:t>
            </a:r>
          </a:p>
          <a:p>
            <a:r>
              <a:rPr lang="en-US">
                <a:latin typeface="Courier New" panose="02070309020205020404" pitchFamily="49" charset="0"/>
                <a:cs typeface="Courier New" panose="02070309020205020404" pitchFamily="49" charset="0"/>
              </a:rPr>
              <a:t>	if nhietdo != temp:</a:t>
            </a:r>
          </a:p>
          <a:p>
            <a:r>
              <a:rPr lang="en-US">
                <a:latin typeface="Courier New" panose="02070309020205020404" pitchFamily="49" charset="0"/>
                <a:cs typeface="Courier New" panose="02070309020205020404" pitchFamily="49" charset="0"/>
              </a:rPr>
              <a:t>		temp = nhietdo</a:t>
            </a:r>
          </a:p>
          <a:p>
            <a:r>
              <a:rPr lang="en-US">
                <a:latin typeface="Courier New" panose="02070309020205020404" pitchFamily="49" charset="0"/>
                <a:cs typeface="Courier New" panose="02070309020205020404" pitchFamily="49" charset="0"/>
              </a:rPr>
              <a:t>		loop(nhietdo)</a:t>
            </a:r>
          </a:p>
        </p:txBody>
      </p:sp>
      <p:sp>
        <p:nvSpPr>
          <p:cNvPr id="16" name="Rectangle: Rounded Corners 15">
            <a:extLst>
              <a:ext uri="{FF2B5EF4-FFF2-40B4-BE49-F238E27FC236}">
                <a16:creationId xmlns:a16="http://schemas.microsoft.com/office/drawing/2014/main" id="{8A652850-9FB6-1088-584E-3B7BB71A10B0}"/>
              </a:ext>
            </a:extLst>
          </p:cNvPr>
          <p:cNvSpPr/>
          <p:nvPr/>
        </p:nvSpPr>
        <p:spPr>
          <a:xfrm>
            <a:off x="9559654" y="9381154"/>
            <a:ext cx="8277772" cy="715346"/>
          </a:xfrm>
          <a:prstGeom prst="round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vi-VN" sz="3000">
                <a:effectLst/>
                <a:latin typeface="Montserrat Ultra"/>
                <a:ea typeface="Times New Roman" panose="02020603050405020304" pitchFamily="18" charset="0"/>
              </a:rPr>
              <a:t>Mã code điều chỉnh nhiệt độ tự động</a:t>
            </a:r>
            <a:endParaRPr lang="en-US" sz="3000">
              <a:effectLst/>
              <a:latin typeface="Montserrat Ultra"/>
              <a:ea typeface="Times New Roman" panose="02020603050405020304" pitchFamily="18" charset="0"/>
            </a:endParaRPr>
          </a:p>
        </p:txBody>
      </p:sp>
      <p:sp>
        <p:nvSpPr>
          <p:cNvPr id="17" name="TextBox 9">
            <a:extLst>
              <a:ext uri="{FF2B5EF4-FFF2-40B4-BE49-F238E27FC236}">
                <a16:creationId xmlns:a16="http://schemas.microsoft.com/office/drawing/2014/main" id="{4311D86B-9ECD-E897-BB06-7C22D23EE20B}"/>
              </a:ext>
            </a:extLst>
          </p:cNvPr>
          <p:cNvSpPr txBox="1"/>
          <p:nvPr/>
        </p:nvSpPr>
        <p:spPr>
          <a:xfrm>
            <a:off x="4000494" y="175864"/>
            <a:ext cx="10287012" cy="1053266"/>
          </a:xfrm>
          <a:prstGeom prst="rect">
            <a:avLst/>
          </a:prstGeom>
        </p:spPr>
        <p:txBody>
          <a:bodyPr lIns="0" tIns="0" rIns="0" bIns="0" rtlCol="0" anchor="t">
            <a:spAutoFit/>
          </a:bodyPr>
          <a:lstStyle/>
          <a:p>
            <a:pPr algn="ctr">
              <a:lnSpc>
                <a:spcPts val="8620"/>
              </a:lnSpc>
              <a:spcBef>
                <a:spcPct val="0"/>
              </a:spcBef>
            </a:pPr>
            <a:r>
              <a:rPr lang="en-US" sz="6157" spc="301">
                <a:solidFill>
                  <a:srgbClr val="216C53"/>
                </a:solidFill>
                <a:latin typeface="Montserrat Bold"/>
              </a:rPr>
              <a:t>MÔ HÌNH CHỨC NĂNG</a:t>
            </a:r>
          </a:p>
        </p:txBody>
      </p:sp>
    </p:spTree>
    <p:extLst>
      <p:ext uri="{BB962C8B-B14F-4D97-AF65-F5344CB8AC3E}">
        <p14:creationId xmlns:p14="http://schemas.microsoft.com/office/powerpoint/2010/main" val="29362167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sp>
        <p:nvSpPr>
          <p:cNvPr id="2" name="Freeform 2"/>
          <p:cNvSpPr/>
          <p:nvPr/>
        </p:nvSpPr>
        <p:spPr>
          <a:xfrm>
            <a:off x="28575" y="38100"/>
            <a:ext cx="2264008" cy="1251647"/>
          </a:xfrm>
          <a:custGeom>
            <a:avLst/>
            <a:gdLst/>
            <a:ahLst/>
            <a:cxnLst/>
            <a:rect l="l" t="t" r="r" b="b"/>
            <a:pathLst>
              <a:path w="2264008" h="1251647">
                <a:moveTo>
                  <a:pt x="0" y="0"/>
                </a:moveTo>
                <a:lnTo>
                  <a:pt x="2264008" y="0"/>
                </a:lnTo>
                <a:lnTo>
                  <a:pt x="2264008" y="1251647"/>
                </a:lnTo>
                <a:lnTo>
                  <a:pt x="0" y="1251647"/>
                </a:lnTo>
                <a:lnTo>
                  <a:pt x="0" y="0"/>
                </a:lnTo>
                <a:close/>
              </a:path>
            </a:pathLst>
          </a:custGeom>
          <a:blipFill>
            <a:blip r:embed="rId2"/>
            <a:stretch>
              <a:fillRect/>
            </a:stretch>
          </a:blipFill>
        </p:spPr>
      </p:sp>
      <p:grpSp>
        <p:nvGrpSpPr>
          <p:cNvPr id="8" name="Group 9">
            <a:extLst>
              <a:ext uri="{FF2B5EF4-FFF2-40B4-BE49-F238E27FC236}">
                <a16:creationId xmlns:a16="http://schemas.microsoft.com/office/drawing/2014/main" id="{8448B962-DF0D-674E-8A5D-91E6D7B2B379}"/>
              </a:ext>
            </a:extLst>
          </p:cNvPr>
          <p:cNvGrpSpPr/>
          <p:nvPr/>
        </p:nvGrpSpPr>
        <p:grpSpPr>
          <a:xfrm>
            <a:off x="17068103" y="1616"/>
            <a:ext cx="1177932" cy="1392235"/>
            <a:chOff x="0" y="0"/>
            <a:chExt cx="1570577" cy="1856313"/>
          </a:xfrm>
        </p:grpSpPr>
        <p:sp>
          <p:nvSpPr>
            <p:cNvPr id="9" name="Freeform 10">
              <a:extLst>
                <a:ext uri="{FF2B5EF4-FFF2-40B4-BE49-F238E27FC236}">
                  <a16:creationId xmlns:a16="http://schemas.microsoft.com/office/drawing/2014/main" id="{B9FAD1E4-6C8A-516B-6E16-4EE52C379544}"/>
                </a:ext>
              </a:extLst>
            </p:cNvPr>
            <p:cNvSpPr/>
            <p:nvPr/>
          </p:nvSpPr>
          <p:spPr>
            <a:xfrm>
              <a:off x="0" y="0"/>
              <a:ext cx="1570577" cy="1448857"/>
            </a:xfrm>
            <a:custGeom>
              <a:avLst/>
              <a:gdLst/>
              <a:ahLst/>
              <a:cxnLst/>
              <a:rect l="l" t="t" r="r" b="b"/>
              <a:pathLst>
                <a:path w="1570577" h="1448857">
                  <a:moveTo>
                    <a:pt x="0" y="0"/>
                  </a:moveTo>
                  <a:lnTo>
                    <a:pt x="1570577" y="0"/>
                  </a:lnTo>
                  <a:lnTo>
                    <a:pt x="1570577" y="1448857"/>
                  </a:lnTo>
                  <a:lnTo>
                    <a:pt x="0" y="14488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1">
              <a:extLst>
                <a:ext uri="{FF2B5EF4-FFF2-40B4-BE49-F238E27FC236}">
                  <a16:creationId xmlns:a16="http://schemas.microsoft.com/office/drawing/2014/main" id="{34CFDF6B-62C4-F4DA-5A17-FCB84AA69574}"/>
                </a:ext>
              </a:extLst>
            </p:cNvPr>
            <p:cNvSpPr txBox="1"/>
            <p:nvPr/>
          </p:nvSpPr>
          <p:spPr>
            <a:xfrm>
              <a:off x="0" y="1460087"/>
              <a:ext cx="1570577" cy="396225"/>
            </a:xfrm>
            <a:prstGeom prst="rect">
              <a:avLst/>
            </a:prstGeom>
          </p:spPr>
          <p:txBody>
            <a:bodyPr lIns="0" tIns="0" rIns="0" bIns="0" rtlCol="0" anchor="t">
              <a:spAutoFit/>
            </a:bodyPr>
            <a:lstStyle/>
            <a:p>
              <a:pPr algn="ctr">
                <a:lnSpc>
                  <a:spcPts val="2658"/>
                </a:lnSpc>
              </a:pPr>
              <a:r>
                <a:rPr lang="en-US" sz="1661" spc="255">
                  <a:solidFill>
                    <a:srgbClr val="2C6D44"/>
                  </a:solidFill>
                  <a:latin typeface="Glacial Indifference Bold"/>
                </a:rPr>
                <a:t>NHÓM 31</a:t>
              </a:r>
            </a:p>
          </p:txBody>
        </p:sp>
      </p:grpSp>
      <p:sp>
        <p:nvSpPr>
          <p:cNvPr id="11" name="TextBox 7">
            <a:extLst>
              <a:ext uri="{FF2B5EF4-FFF2-40B4-BE49-F238E27FC236}">
                <a16:creationId xmlns:a16="http://schemas.microsoft.com/office/drawing/2014/main" id="{1CBF9F50-96AB-8AF1-C794-90C0045BCAA3}"/>
              </a:ext>
            </a:extLst>
          </p:cNvPr>
          <p:cNvSpPr txBox="1"/>
          <p:nvPr/>
        </p:nvSpPr>
        <p:spPr>
          <a:xfrm>
            <a:off x="223597" y="1594347"/>
            <a:ext cx="11180063" cy="582211"/>
          </a:xfrm>
          <a:prstGeom prst="rect">
            <a:avLst/>
          </a:prstGeom>
        </p:spPr>
        <p:txBody>
          <a:bodyPr lIns="0" tIns="0" rIns="0" bIns="0" rtlCol="0" anchor="t">
            <a:spAutoFit/>
          </a:bodyPr>
          <a:lstStyle/>
          <a:p>
            <a:pPr>
              <a:lnSpc>
                <a:spcPts val="4900"/>
              </a:lnSpc>
              <a:spcBef>
                <a:spcPct val="0"/>
              </a:spcBef>
            </a:pPr>
            <a:r>
              <a:rPr lang="en-US" sz="3500" spc="171">
                <a:solidFill>
                  <a:srgbClr val="216C53"/>
                </a:solidFill>
                <a:latin typeface="Montserrat Ultra-Bold"/>
              </a:rPr>
              <a:t>ĐIỀU CHỈNH NHIỆT ĐỘ TỰ ĐỘNG</a:t>
            </a:r>
          </a:p>
        </p:txBody>
      </p:sp>
      <p:sp>
        <p:nvSpPr>
          <p:cNvPr id="14" name="TextBox 13">
            <a:extLst>
              <a:ext uri="{FF2B5EF4-FFF2-40B4-BE49-F238E27FC236}">
                <a16:creationId xmlns:a16="http://schemas.microsoft.com/office/drawing/2014/main" id="{B4B47614-B24F-2C0A-95FF-1C49FF71631A}"/>
              </a:ext>
            </a:extLst>
          </p:cNvPr>
          <p:cNvSpPr txBox="1"/>
          <p:nvPr/>
        </p:nvSpPr>
        <p:spPr>
          <a:xfrm>
            <a:off x="762000" y="8968094"/>
            <a:ext cx="8869680" cy="658706"/>
          </a:xfrm>
          <a:prstGeom prst="rect">
            <a:avLst/>
          </a:prstGeom>
          <a:noFill/>
        </p:spPr>
        <p:txBody>
          <a:bodyPr wrap="square">
            <a:spAutoFit/>
          </a:bodyPr>
          <a:lstStyle/>
          <a:p>
            <a:pPr algn="ctr">
              <a:lnSpc>
                <a:spcPct val="150000"/>
              </a:lnSpc>
            </a:pPr>
            <a:r>
              <a:rPr lang="vi-VN" sz="2800">
                <a:latin typeface="Cambria Math" panose="02040503050406030204" pitchFamily="18" charset="0"/>
                <a:ea typeface="Cambria Math" panose="02040503050406030204" pitchFamily="18" charset="0"/>
              </a:rPr>
              <a:t>Mã code xử lý điều nhiệt tự động phù hợp</a:t>
            </a:r>
            <a:endParaRPr lang="en-US" sz="2800">
              <a:effectLst/>
              <a:latin typeface="Cambria Math" panose="02040503050406030204" pitchFamily="18" charset="0"/>
              <a:ea typeface="Cambria Math" panose="02040503050406030204" pitchFamily="18" charset="0"/>
            </a:endParaRPr>
          </a:p>
        </p:txBody>
      </p:sp>
      <p:pic>
        <p:nvPicPr>
          <p:cNvPr id="6" name="Picture 5">
            <a:extLst>
              <a:ext uri="{FF2B5EF4-FFF2-40B4-BE49-F238E27FC236}">
                <a16:creationId xmlns:a16="http://schemas.microsoft.com/office/drawing/2014/main" id="{4CA4A8C5-4739-FEA8-A1B2-153AE8F728B2}"/>
              </a:ext>
            </a:extLst>
          </p:cNvPr>
          <p:cNvPicPr>
            <a:picLocks noChangeAspect="1"/>
          </p:cNvPicPr>
          <p:nvPr/>
        </p:nvPicPr>
        <p:blipFill rotWithShape="1">
          <a:blip r:embed="rId5"/>
          <a:srcRect t="-63" b="30454"/>
          <a:stretch/>
        </p:blipFill>
        <p:spPr bwMode="auto">
          <a:xfrm>
            <a:off x="762000" y="2705100"/>
            <a:ext cx="8869680" cy="6272808"/>
          </a:xfrm>
          <a:prstGeom prst="rect">
            <a:avLst/>
          </a:prstGeom>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sp>
        <p:nvSpPr>
          <p:cNvPr id="13" name="TextBox 12">
            <a:extLst>
              <a:ext uri="{FF2B5EF4-FFF2-40B4-BE49-F238E27FC236}">
                <a16:creationId xmlns:a16="http://schemas.microsoft.com/office/drawing/2014/main" id="{43A1EDCE-F9EC-45E4-D501-9B577EAB41E3}"/>
              </a:ext>
            </a:extLst>
          </p:cNvPr>
          <p:cNvSpPr txBox="1"/>
          <p:nvPr/>
        </p:nvSpPr>
        <p:spPr>
          <a:xfrm>
            <a:off x="9906000" y="2642261"/>
            <a:ext cx="7772400" cy="6945748"/>
          </a:xfrm>
          <a:prstGeom prst="rect">
            <a:avLst/>
          </a:prstGeom>
          <a:noFill/>
        </p:spPr>
        <p:txBody>
          <a:bodyPr wrap="square">
            <a:spAutoFit/>
          </a:bodyPr>
          <a:lstStyle/>
          <a:p>
            <a:pPr algn="just"/>
            <a:r>
              <a:rPr lang="vi-VN" sz="3000" b="1">
                <a:latin typeface="Montserrat Ultra"/>
                <a:ea typeface="Times New Roman" panose="02020603050405020304" pitchFamily="18" charset="0"/>
              </a:rPr>
              <a:t>T</a:t>
            </a:r>
            <a:r>
              <a:rPr lang="vi-VN" sz="3000" b="1">
                <a:effectLst/>
                <a:latin typeface="Montserrat Ultra"/>
                <a:ea typeface="Times New Roman" panose="02020603050405020304" pitchFamily="18" charset="0"/>
              </a:rPr>
              <a:t>rên thiết bị Máy điều nhiệt:</a:t>
            </a:r>
          </a:p>
          <a:p>
            <a:pPr marL="914400" lvl="1" indent="-457200" algn="just">
              <a:lnSpc>
                <a:spcPct val="150000"/>
              </a:lnSpc>
              <a:buFont typeface="Wingdings" panose="05000000000000000000" pitchFamily="2" charset="2"/>
              <a:buChar char="§"/>
            </a:pPr>
            <a:r>
              <a:rPr lang="vi-VN" sz="3000">
                <a:latin typeface="Montserrat Ultra"/>
                <a:ea typeface="Times New Roman" panose="02020603050405020304" pitchFamily="18" charset="0"/>
              </a:rPr>
              <a:t>Bước 1: C</a:t>
            </a:r>
            <a:r>
              <a:rPr lang="vi-VN" sz="3000">
                <a:effectLst/>
                <a:latin typeface="Montserrat Ultra"/>
                <a:ea typeface="Times New Roman" panose="02020603050405020304" pitchFamily="18" charset="0"/>
              </a:rPr>
              <a:t>họn Advanced để mở rộng </a:t>
            </a:r>
          </a:p>
          <a:p>
            <a:pPr marL="914400" lvl="1" indent="-457200" algn="just">
              <a:lnSpc>
                <a:spcPct val="150000"/>
              </a:lnSpc>
              <a:buFont typeface="Wingdings" panose="05000000000000000000" pitchFamily="2" charset="2"/>
              <a:buChar char="§"/>
            </a:pPr>
            <a:r>
              <a:rPr lang="vi-VN" sz="3000">
                <a:latin typeface="Montserrat Ultra"/>
                <a:ea typeface="Times New Roman" panose="02020603050405020304" pitchFamily="18" charset="0"/>
              </a:rPr>
              <a:t>Bước 2: C</a:t>
            </a:r>
            <a:r>
              <a:rPr lang="vi-VN" sz="3000">
                <a:effectLst/>
                <a:latin typeface="Montserrat Ultra"/>
                <a:ea typeface="Times New Roman" panose="02020603050405020304" pitchFamily="18" charset="0"/>
              </a:rPr>
              <a:t>họn Programming</a:t>
            </a:r>
          </a:p>
          <a:p>
            <a:pPr marL="914400" lvl="1" indent="-457200" algn="just">
              <a:lnSpc>
                <a:spcPct val="150000"/>
              </a:lnSpc>
              <a:buFont typeface="Wingdings" panose="05000000000000000000" pitchFamily="2" charset="2"/>
              <a:buChar char="§"/>
            </a:pPr>
            <a:r>
              <a:rPr lang="vi-VN" sz="3000">
                <a:latin typeface="Montserrat Ultra"/>
                <a:ea typeface="Times New Roman" panose="02020603050405020304" pitchFamily="18" charset="0"/>
              </a:rPr>
              <a:t>Bước 3: C</a:t>
            </a:r>
            <a:r>
              <a:rPr lang="vi-VN" sz="3000">
                <a:effectLst/>
                <a:latin typeface="Montserrat Ultra"/>
                <a:ea typeface="Times New Roman" panose="02020603050405020304" pitchFamily="18" charset="0"/>
              </a:rPr>
              <a:t>họn Thermostat (JavaScript)</a:t>
            </a:r>
            <a:endParaRPr lang="vi-VN" sz="3000">
              <a:latin typeface="Montserrat Ultra"/>
              <a:ea typeface="Times New Roman" panose="02020603050405020304" pitchFamily="18" charset="0"/>
            </a:endParaRPr>
          </a:p>
          <a:p>
            <a:pPr marL="914400" lvl="1" indent="-457200" algn="just">
              <a:lnSpc>
                <a:spcPct val="150000"/>
              </a:lnSpc>
              <a:buFont typeface="Wingdings" panose="05000000000000000000" pitchFamily="2" charset="2"/>
              <a:buChar char="§"/>
            </a:pPr>
            <a:r>
              <a:rPr lang="vi-VN" sz="3000">
                <a:latin typeface="Montserrat Ultra"/>
                <a:ea typeface="Times New Roman" panose="02020603050405020304" pitchFamily="18" charset="0"/>
              </a:rPr>
              <a:t>Bước 4: C</a:t>
            </a:r>
            <a:r>
              <a:rPr lang="vi-VN" sz="3000">
                <a:effectLst/>
                <a:latin typeface="Montserrat Ultra"/>
                <a:ea typeface="Times New Roman" panose="02020603050405020304" pitchFamily="18" charset="0"/>
              </a:rPr>
              <a:t>họn main.js.</a:t>
            </a:r>
          </a:p>
          <a:p>
            <a:pPr algn="just">
              <a:lnSpc>
                <a:spcPct val="150000"/>
              </a:lnSpc>
            </a:pPr>
            <a:r>
              <a:rPr lang="vi-VN" sz="3000" b="1">
                <a:latin typeface="Montserrat Ultra"/>
                <a:ea typeface="Times New Roman" panose="02020603050405020304" pitchFamily="18" charset="0"/>
              </a:rPr>
              <a:t>Điều kiện:</a:t>
            </a:r>
          </a:p>
          <a:p>
            <a:pPr marL="914400" lvl="1" indent="-457200" algn="just">
              <a:lnSpc>
                <a:spcPct val="150000"/>
              </a:lnSpc>
              <a:buFont typeface="Wingdings" panose="05000000000000000000" pitchFamily="2" charset="2"/>
              <a:buChar char="§"/>
            </a:pPr>
            <a:r>
              <a:rPr lang="vi-VN" sz="3000">
                <a:effectLst/>
                <a:latin typeface="Montserrat Ultra"/>
                <a:ea typeface="Times New Roman" panose="02020603050405020304" pitchFamily="18" charset="0"/>
              </a:rPr>
              <a:t>Nếu nhiệt độ ở trạng thái Cool thì bật máy sưởi ẩm.</a:t>
            </a:r>
            <a:endParaRPr lang="vi-VN" sz="3000">
              <a:latin typeface="Montserrat Ultra"/>
              <a:ea typeface="Times New Roman" panose="02020603050405020304" pitchFamily="18" charset="0"/>
            </a:endParaRPr>
          </a:p>
          <a:p>
            <a:pPr marL="914400" lvl="1" indent="-457200" algn="just">
              <a:lnSpc>
                <a:spcPct val="150000"/>
              </a:lnSpc>
              <a:buFont typeface="Wingdings" panose="05000000000000000000" pitchFamily="2" charset="2"/>
              <a:buChar char="§"/>
            </a:pPr>
            <a:r>
              <a:rPr lang="vi-VN" sz="3000">
                <a:effectLst/>
                <a:latin typeface="Montserrat Ultra"/>
                <a:ea typeface="Times New Roman" panose="02020603050405020304" pitchFamily="18" charset="0"/>
              </a:rPr>
              <a:t>Nếu nhiệt độ ở trạng thái Heat thì bật máy làm mát.</a:t>
            </a:r>
            <a:endParaRPr lang="en-US" sz="3000">
              <a:effectLst/>
              <a:latin typeface="Montserrat Ultra"/>
              <a:ea typeface="Times New Roman" panose="02020603050405020304" pitchFamily="18" charset="0"/>
            </a:endParaRPr>
          </a:p>
        </p:txBody>
      </p:sp>
      <p:sp>
        <p:nvSpPr>
          <p:cNvPr id="15" name="TextBox 9">
            <a:extLst>
              <a:ext uri="{FF2B5EF4-FFF2-40B4-BE49-F238E27FC236}">
                <a16:creationId xmlns:a16="http://schemas.microsoft.com/office/drawing/2014/main" id="{CFA79563-3DF5-151B-C0B5-72928C9CB068}"/>
              </a:ext>
            </a:extLst>
          </p:cNvPr>
          <p:cNvSpPr txBox="1"/>
          <p:nvPr/>
        </p:nvSpPr>
        <p:spPr>
          <a:xfrm>
            <a:off x="4000494" y="175864"/>
            <a:ext cx="10287012" cy="1053266"/>
          </a:xfrm>
          <a:prstGeom prst="rect">
            <a:avLst/>
          </a:prstGeom>
        </p:spPr>
        <p:txBody>
          <a:bodyPr lIns="0" tIns="0" rIns="0" bIns="0" rtlCol="0" anchor="t">
            <a:spAutoFit/>
          </a:bodyPr>
          <a:lstStyle/>
          <a:p>
            <a:pPr algn="ctr">
              <a:lnSpc>
                <a:spcPts val="8620"/>
              </a:lnSpc>
              <a:spcBef>
                <a:spcPct val="0"/>
              </a:spcBef>
            </a:pPr>
            <a:r>
              <a:rPr lang="en-US" sz="6157" spc="301">
                <a:solidFill>
                  <a:srgbClr val="216C53"/>
                </a:solidFill>
                <a:latin typeface="Montserrat Bold"/>
              </a:rPr>
              <a:t>MÔ HÌNH CHỨC NĂNG</a:t>
            </a:r>
          </a:p>
        </p:txBody>
      </p:sp>
      <p:sp>
        <p:nvSpPr>
          <p:cNvPr id="3" name="Rectangle 2">
            <a:extLst>
              <a:ext uri="{FF2B5EF4-FFF2-40B4-BE49-F238E27FC236}">
                <a16:creationId xmlns:a16="http://schemas.microsoft.com/office/drawing/2014/main" id="{0331E518-4816-3285-FEA4-C9723C96ED37}"/>
              </a:ext>
            </a:extLst>
          </p:cNvPr>
          <p:cNvSpPr/>
          <p:nvPr/>
        </p:nvSpPr>
        <p:spPr>
          <a:xfrm>
            <a:off x="2590800" y="5657448"/>
            <a:ext cx="2057400" cy="440981"/>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847B93B-B417-657F-1417-2D8948564D61}"/>
              </a:ext>
            </a:extLst>
          </p:cNvPr>
          <p:cNvSpPr/>
          <p:nvPr/>
        </p:nvSpPr>
        <p:spPr>
          <a:xfrm>
            <a:off x="2208756" y="4610100"/>
            <a:ext cx="1906044" cy="476652"/>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E27BC4E-A0D0-9B62-B60D-3561B0594B8B}"/>
              </a:ext>
            </a:extLst>
          </p:cNvPr>
          <p:cNvSpPr/>
          <p:nvPr/>
        </p:nvSpPr>
        <p:spPr>
          <a:xfrm>
            <a:off x="2590800" y="6515100"/>
            <a:ext cx="2057400" cy="440981"/>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E1F9D8B-AF37-87A3-0369-5986D5C3A772}"/>
              </a:ext>
            </a:extLst>
          </p:cNvPr>
          <p:cNvSpPr/>
          <p:nvPr/>
        </p:nvSpPr>
        <p:spPr>
          <a:xfrm>
            <a:off x="2614808" y="7369519"/>
            <a:ext cx="2057400" cy="440981"/>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sp>
        <p:nvSpPr>
          <p:cNvPr id="2" name="Freeform 2"/>
          <p:cNvSpPr/>
          <p:nvPr/>
        </p:nvSpPr>
        <p:spPr>
          <a:xfrm>
            <a:off x="28575" y="38100"/>
            <a:ext cx="2264008" cy="1251647"/>
          </a:xfrm>
          <a:custGeom>
            <a:avLst/>
            <a:gdLst/>
            <a:ahLst/>
            <a:cxnLst/>
            <a:rect l="l" t="t" r="r" b="b"/>
            <a:pathLst>
              <a:path w="2264008" h="1251647">
                <a:moveTo>
                  <a:pt x="0" y="0"/>
                </a:moveTo>
                <a:lnTo>
                  <a:pt x="2264008" y="0"/>
                </a:lnTo>
                <a:lnTo>
                  <a:pt x="2264008" y="1251647"/>
                </a:lnTo>
                <a:lnTo>
                  <a:pt x="0" y="1251647"/>
                </a:lnTo>
                <a:lnTo>
                  <a:pt x="0" y="0"/>
                </a:lnTo>
                <a:close/>
              </a:path>
            </a:pathLst>
          </a:custGeom>
          <a:blipFill>
            <a:blip r:embed="rId2"/>
            <a:stretch>
              <a:fillRect/>
            </a:stretch>
          </a:blipFill>
        </p:spPr>
      </p:sp>
      <p:grpSp>
        <p:nvGrpSpPr>
          <p:cNvPr id="8" name="Group 9">
            <a:extLst>
              <a:ext uri="{FF2B5EF4-FFF2-40B4-BE49-F238E27FC236}">
                <a16:creationId xmlns:a16="http://schemas.microsoft.com/office/drawing/2014/main" id="{7AAB9474-45E4-D90F-2BEE-C6217318ADA8}"/>
              </a:ext>
            </a:extLst>
          </p:cNvPr>
          <p:cNvGrpSpPr/>
          <p:nvPr/>
        </p:nvGrpSpPr>
        <p:grpSpPr>
          <a:xfrm>
            <a:off x="17068103" y="1616"/>
            <a:ext cx="1177932" cy="1392235"/>
            <a:chOff x="0" y="0"/>
            <a:chExt cx="1570577" cy="1856313"/>
          </a:xfrm>
        </p:grpSpPr>
        <p:sp>
          <p:nvSpPr>
            <p:cNvPr id="9" name="Freeform 10">
              <a:extLst>
                <a:ext uri="{FF2B5EF4-FFF2-40B4-BE49-F238E27FC236}">
                  <a16:creationId xmlns:a16="http://schemas.microsoft.com/office/drawing/2014/main" id="{9488076E-0577-5B34-1EBC-D941DE94F79E}"/>
                </a:ext>
              </a:extLst>
            </p:cNvPr>
            <p:cNvSpPr/>
            <p:nvPr/>
          </p:nvSpPr>
          <p:spPr>
            <a:xfrm>
              <a:off x="0" y="0"/>
              <a:ext cx="1570577" cy="1448857"/>
            </a:xfrm>
            <a:custGeom>
              <a:avLst/>
              <a:gdLst/>
              <a:ahLst/>
              <a:cxnLst/>
              <a:rect l="l" t="t" r="r" b="b"/>
              <a:pathLst>
                <a:path w="1570577" h="1448857">
                  <a:moveTo>
                    <a:pt x="0" y="0"/>
                  </a:moveTo>
                  <a:lnTo>
                    <a:pt x="1570577" y="0"/>
                  </a:lnTo>
                  <a:lnTo>
                    <a:pt x="1570577" y="1448857"/>
                  </a:lnTo>
                  <a:lnTo>
                    <a:pt x="0" y="14488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1">
              <a:extLst>
                <a:ext uri="{FF2B5EF4-FFF2-40B4-BE49-F238E27FC236}">
                  <a16:creationId xmlns:a16="http://schemas.microsoft.com/office/drawing/2014/main" id="{F0CE0FD0-D91E-592C-0E76-DAD950F3CA0A}"/>
                </a:ext>
              </a:extLst>
            </p:cNvPr>
            <p:cNvSpPr txBox="1"/>
            <p:nvPr/>
          </p:nvSpPr>
          <p:spPr>
            <a:xfrm>
              <a:off x="0" y="1460087"/>
              <a:ext cx="1570577" cy="396225"/>
            </a:xfrm>
            <a:prstGeom prst="rect">
              <a:avLst/>
            </a:prstGeom>
          </p:spPr>
          <p:txBody>
            <a:bodyPr lIns="0" tIns="0" rIns="0" bIns="0" rtlCol="0" anchor="t">
              <a:spAutoFit/>
            </a:bodyPr>
            <a:lstStyle/>
            <a:p>
              <a:pPr algn="ctr">
                <a:lnSpc>
                  <a:spcPts val="2658"/>
                </a:lnSpc>
              </a:pPr>
              <a:r>
                <a:rPr lang="en-US" sz="1661" spc="255">
                  <a:solidFill>
                    <a:srgbClr val="2C6D44"/>
                  </a:solidFill>
                  <a:latin typeface="Glacial Indifference Bold"/>
                </a:rPr>
                <a:t>NHÓM 31</a:t>
              </a:r>
            </a:p>
          </p:txBody>
        </p:sp>
      </p:grpSp>
      <p:sp>
        <p:nvSpPr>
          <p:cNvPr id="12" name="TextBox 7">
            <a:extLst>
              <a:ext uri="{FF2B5EF4-FFF2-40B4-BE49-F238E27FC236}">
                <a16:creationId xmlns:a16="http://schemas.microsoft.com/office/drawing/2014/main" id="{E2F93A56-DB4E-8D50-5A8F-8A535E30D0A3}"/>
              </a:ext>
            </a:extLst>
          </p:cNvPr>
          <p:cNvSpPr txBox="1"/>
          <p:nvPr/>
        </p:nvSpPr>
        <p:spPr>
          <a:xfrm>
            <a:off x="223597" y="1594347"/>
            <a:ext cx="11180063" cy="582211"/>
          </a:xfrm>
          <a:prstGeom prst="rect">
            <a:avLst/>
          </a:prstGeom>
        </p:spPr>
        <p:txBody>
          <a:bodyPr lIns="0" tIns="0" rIns="0" bIns="0" rtlCol="0" anchor="t">
            <a:spAutoFit/>
          </a:bodyPr>
          <a:lstStyle/>
          <a:p>
            <a:pPr>
              <a:lnSpc>
                <a:spcPts val="4900"/>
              </a:lnSpc>
              <a:spcBef>
                <a:spcPct val="0"/>
              </a:spcBef>
            </a:pPr>
            <a:r>
              <a:rPr lang="en-US" sz="3500" spc="171">
                <a:solidFill>
                  <a:srgbClr val="216C53"/>
                </a:solidFill>
                <a:latin typeface="Montserrat Ultra-Bold"/>
              </a:rPr>
              <a:t>ĐIỀU CHỈNH NHIỆT ĐỘ TỰ ĐỘNG</a:t>
            </a:r>
          </a:p>
        </p:txBody>
      </p:sp>
      <p:pic>
        <p:nvPicPr>
          <p:cNvPr id="3" name="Picture 2">
            <a:extLst>
              <a:ext uri="{FF2B5EF4-FFF2-40B4-BE49-F238E27FC236}">
                <a16:creationId xmlns:a16="http://schemas.microsoft.com/office/drawing/2014/main" id="{F63C7C08-F674-BF8D-2CA2-795AFA66C3A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b="40333"/>
          <a:stretch/>
        </p:blipFill>
        <p:spPr bwMode="auto">
          <a:xfrm>
            <a:off x="76200" y="4716806"/>
            <a:ext cx="8920403" cy="5074893"/>
          </a:xfrm>
          <a:prstGeom prst="rect">
            <a:avLst/>
          </a:prstGeom>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069FF079-02CA-8C26-9477-51EB41F5563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40598"/>
          <a:stretch/>
        </p:blipFill>
        <p:spPr bwMode="auto">
          <a:xfrm>
            <a:off x="9177804" y="4716806"/>
            <a:ext cx="8972571" cy="5074894"/>
          </a:xfrm>
          <a:prstGeom prst="rect">
            <a:avLst/>
          </a:prstGeom>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7D9118B-C452-3D05-AD52-C9D48D78B74A}"/>
                  </a:ext>
                </a:extLst>
              </p:cNvPr>
              <p:cNvSpPr txBox="1"/>
              <p:nvPr/>
            </p:nvSpPr>
            <p:spPr>
              <a:xfrm>
                <a:off x="609600" y="2360587"/>
                <a:ext cx="15848902" cy="2097113"/>
              </a:xfrm>
              <a:prstGeom prst="rect">
                <a:avLst/>
              </a:prstGeom>
              <a:noFill/>
            </p:spPr>
            <p:txBody>
              <a:bodyPr wrap="square">
                <a:spAutoFit/>
              </a:bodyPr>
              <a:lstStyle/>
              <a:p>
                <a:pPr marL="457200" indent="-457200">
                  <a:lnSpc>
                    <a:spcPct val="150000"/>
                  </a:lnSpc>
                  <a:buFont typeface="Wingdings" panose="05000000000000000000" pitchFamily="2" charset="2"/>
                  <a:buChar char="§"/>
                </a:pPr>
                <a:r>
                  <a:rPr lang="vi-VN" sz="3000">
                    <a:effectLst/>
                    <a:latin typeface="Montserrat Ultra"/>
                    <a:ea typeface="Times New Roman" panose="02020603050405020304" pitchFamily="18" charset="0"/>
                  </a:rPr>
                  <a:t>Khi nhiệt độ </a:t>
                </a:r>
                <a14:m>
                  <m:oMath xmlns:m="http://schemas.openxmlformats.org/officeDocument/2006/math">
                    <m:r>
                      <a:rPr lang="vi-VN" sz="3000" i="1">
                        <a:effectLst/>
                        <a:latin typeface="Cambria Math" panose="02040503050406030204" pitchFamily="18" charset="0"/>
                        <a:ea typeface="Times New Roman" panose="02020603050405020304" pitchFamily="18" charset="0"/>
                        <a:cs typeface="Times New Roman" panose="02020603050405020304" pitchFamily="18" charset="0"/>
                      </a:rPr>
                      <m:t>≤24 </m:t>
                    </m:r>
                  </m:oMath>
                </a14:m>
                <a:r>
                  <a:rPr lang="vi-VN" sz="3000">
                    <a:effectLst/>
                    <a:latin typeface="Montserrat Ultra"/>
                    <a:ea typeface="Times New Roman" panose="02020603050405020304" pitchFamily="18" charset="0"/>
                  </a:rPr>
                  <a:t>thì máy điều nhiệt sẽ báo xanh và bật máy sưởi ấm</a:t>
                </a:r>
                <a:endParaRPr lang="vi-VN" sz="3000">
                  <a:latin typeface="Montserrat Ultra"/>
                  <a:ea typeface="Times New Roman" panose="02020603050405020304" pitchFamily="18" charset="0"/>
                </a:endParaRPr>
              </a:p>
              <a:p>
                <a:pPr marL="457200" indent="-457200">
                  <a:lnSpc>
                    <a:spcPct val="150000"/>
                  </a:lnSpc>
                  <a:buFont typeface="Wingdings" panose="05000000000000000000" pitchFamily="2" charset="2"/>
                  <a:buChar char="§"/>
                </a:pPr>
                <a:r>
                  <a:rPr lang="vi-VN" sz="3000">
                    <a:latin typeface="Montserrat Ultra"/>
                    <a:ea typeface="Times New Roman" panose="02020603050405020304" pitchFamily="18" charset="0"/>
                  </a:rPr>
                  <a:t>K</a:t>
                </a:r>
                <a:r>
                  <a:rPr lang="vi-VN" sz="3000">
                    <a:effectLst/>
                    <a:latin typeface="Montserrat Ultra"/>
                    <a:ea typeface="Times New Roman" panose="02020603050405020304" pitchFamily="18" charset="0"/>
                  </a:rPr>
                  <a:t>hi nhiệt độ </a:t>
                </a:r>
                <a14:m>
                  <m:oMath xmlns:m="http://schemas.openxmlformats.org/officeDocument/2006/math">
                    <m:r>
                      <a:rPr lang="vi-VN" sz="3000" i="1">
                        <a:effectLst/>
                        <a:latin typeface="Cambria Math" panose="02040503050406030204" pitchFamily="18" charset="0"/>
                        <a:ea typeface="Times New Roman" panose="02020603050405020304" pitchFamily="18" charset="0"/>
                        <a:cs typeface="Times New Roman" panose="02020603050405020304" pitchFamily="18" charset="0"/>
                      </a:rPr>
                      <m:t>≥29</m:t>
                    </m:r>
                  </m:oMath>
                </a14:m>
                <a:r>
                  <a:rPr lang="vi-VN" sz="3000">
                    <a:effectLst/>
                    <a:latin typeface="Montserrat Ultra"/>
                    <a:ea typeface="Times New Roman" panose="02020603050405020304" pitchFamily="18" charset="0"/>
                  </a:rPr>
                  <a:t> thì máy điều nhiệt sẽ báo đỏ và mật máy làm mát</a:t>
                </a:r>
                <a:endParaRPr lang="vi-VN" sz="3000">
                  <a:latin typeface="Montserrat Ultra"/>
                  <a:ea typeface="Times New Roman" panose="02020603050405020304" pitchFamily="18" charset="0"/>
                </a:endParaRPr>
              </a:p>
              <a:p>
                <a:pPr marL="457200" indent="-457200">
                  <a:lnSpc>
                    <a:spcPct val="150000"/>
                  </a:lnSpc>
                  <a:buFont typeface="Wingdings" panose="05000000000000000000" pitchFamily="2" charset="2"/>
                  <a:buChar char="§"/>
                </a:pPr>
                <a:r>
                  <a:rPr lang="vi-VN" sz="3000">
                    <a:effectLst/>
                    <a:latin typeface="Montserrat Ultra"/>
                    <a:ea typeface="Times New Roman" panose="02020603050405020304" pitchFamily="18" charset="0"/>
                  </a:rPr>
                  <a:t>Khi nhiệt độ nằm trong khoảng </a:t>
                </a:r>
                <a14:m>
                  <m:oMath xmlns:m="http://schemas.openxmlformats.org/officeDocument/2006/math">
                    <m:r>
                      <a:rPr lang="vi-VN" sz="3000" i="1">
                        <a:effectLst/>
                        <a:latin typeface="Cambria Math" panose="02040503050406030204" pitchFamily="18" charset="0"/>
                        <a:ea typeface="Times New Roman" panose="02020603050405020304" pitchFamily="18" charset="0"/>
                        <a:cs typeface="Times New Roman" panose="02020603050405020304" pitchFamily="18" charset="0"/>
                      </a:rPr>
                      <m:t>24 ≤ </m:t>
                    </m:r>
                    <m:r>
                      <a:rPr lang="vi-VN" sz="3000" i="1">
                        <a:effectLst/>
                        <a:latin typeface="Cambria Math" panose="02040503050406030204" pitchFamily="18" charset="0"/>
                        <a:ea typeface="Times New Roman" panose="02020603050405020304" pitchFamily="18" charset="0"/>
                        <a:cs typeface="Times New Roman" panose="02020603050405020304" pitchFamily="18" charset="0"/>
                      </a:rPr>
                      <m:t>𝑛h𝑖</m:t>
                    </m:r>
                    <m:r>
                      <a:rPr lang="vi-VN" sz="3000" i="1">
                        <a:effectLst/>
                        <a:latin typeface="Cambria Math" panose="02040503050406030204" pitchFamily="18" charset="0"/>
                        <a:ea typeface="Times New Roman" panose="02020603050405020304" pitchFamily="18" charset="0"/>
                        <a:cs typeface="Times New Roman" panose="02020603050405020304" pitchFamily="18" charset="0"/>
                      </a:rPr>
                      <m:t>ệ</m:t>
                    </m:r>
                    <m:r>
                      <a:rPr lang="vi-VN" sz="3000" i="1">
                        <a:effectLst/>
                        <a:latin typeface="Cambria Math" panose="02040503050406030204" pitchFamily="18" charset="0"/>
                        <a:ea typeface="Times New Roman" panose="02020603050405020304" pitchFamily="18" charset="0"/>
                        <a:cs typeface="Times New Roman" panose="02020603050405020304" pitchFamily="18" charset="0"/>
                      </a:rPr>
                      <m:t>𝑡</m:t>
                    </m:r>
                    <m:r>
                      <a:rPr lang="vi-VN" sz="3000" i="1">
                        <a:effectLst/>
                        <a:latin typeface="Cambria Math" panose="02040503050406030204" pitchFamily="18" charset="0"/>
                        <a:ea typeface="Times New Roman" panose="02020603050405020304" pitchFamily="18" charset="0"/>
                        <a:cs typeface="Times New Roman" panose="02020603050405020304" pitchFamily="18" charset="0"/>
                      </a:rPr>
                      <m:t> độ ≤29</m:t>
                    </m:r>
                  </m:oMath>
                </a14:m>
                <a:r>
                  <a:rPr lang="vi-VN" sz="3000">
                    <a:effectLst/>
                    <a:latin typeface="Montserrat Ultra"/>
                    <a:ea typeface="Times New Roman" panose="02020603050405020304" pitchFamily="18" charset="0"/>
                  </a:rPr>
                  <a:t> thì máy điều nhiệt sẽ tắt</a:t>
                </a:r>
                <a:endParaRPr lang="en-US" sz="3000">
                  <a:latin typeface="Montserrat Ultra"/>
                </a:endParaRPr>
              </a:p>
            </p:txBody>
          </p:sp>
        </mc:Choice>
        <mc:Fallback xmlns="">
          <p:sp>
            <p:nvSpPr>
              <p:cNvPr id="13" name="TextBox 12">
                <a:extLst>
                  <a:ext uri="{FF2B5EF4-FFF2-40B4-BE49-F238E27FC236}">
                    <a16:creationId xmlns:a16="http://schemas.microsoft.com/office/drawing/2014/main" id="{C7D9118B-C452-3D05-AD52-C9D48D78B74A}"/>
                  </a:ext>
                </a:extLst>
              </p:cNvPr>
              <p:cNvSpPr txBox="1">
                <a:spLocks noRot="1" noChangeAspect="1" noMove="1" noResize="1" noEditPoints="1" noAdjustHandles="1" noChangeArrowheads="1" noChangeShapeType="1" noTextEdit="1"/>
              </p:cNvSpPr>
              <p:nvPr/>
            </p:nvSpPr>
            <p:spPr>
              <a:xfrm>
                <a:off x="609600" y="2360587"/>
                <a:ext cx="15848902" cy="2097113"/>
              </a:xfrm>
              <a:prstGeom prst="rect">
                <a:avLst/>
              </a:prstGeom>
              <a:blipFill>
                <a:blip r:embed="rId7"/>
                <a:stretch>
                  <a:fillRect l="-769" b="-8140"/>
                </a:stretch>
              </a:blipFill>
            </p:spPr>
            <p:txBody>
              <a:bodyPr/>
              <a:lstStyle/>
              <a:p>
                <a:r>
                  <a:rPr lang="en-US">
                    <a:noFill/>
                  </a:rPr>
                  <a:t> </a:t>
                </a:r>
              </a:p>
            </p:txBody>
          </p:sp>
        </mc:Fallback>
      </mc:AlternateContent>
      <p:sp>
        <p:nvSpPr>
          <p:cNvPr id="16" name="TextBox 9">
            <a:extLst>
              <a:ext uri="{FF2B5EF4-FFF2-40B4-BE49-F238E27FC236}">
                <a16:creationId xmlns:a16="http://schemas.microsoft.com/office/drawing/2014/main" id="{8683E849-D943-80F0-6587-F99A256EFBEA}"/>
              </a:ext>
            </a:extLst>
          </p:cNvPr>
          <p:cNvSpPr txBox="1"/>
          <p:nvPr/>
        </p:nvSpPr>
        <p:spPr>
          <a:xfrm>
            <a:off x="4000494" y="175864"/>
            <a:ext cx="10287012" cy="1053266"/>
          </a:xfrm>
          <a:prstGeom prst="rect">
            <a:avLst/>
          </a:prstGeom>
        </p:spPr>
        <p:txBody>
          <a:bodyPr lIns="0" tIns="0" rIns="0" bIns="0" rtlCol="0" anchor="t">
            <a:spAutoFit/>
          </a:bodyPr>
          <a:lstStyle/>
          <a:p>
            <a:pPr algn="ctr">
              <a:lnSpc>
                <a:spcPts val="8620"/>
              </a:lnSpc>
              <a:spcBef>
                <a:spcPct val="0"/>
              </a:spcBef>
            </a:pPr>
            <a:r>
              <a:rPr lang="en-US" sz="6157" spc="301">
                <a:solidFill>
                  <a:srgbClr val="216C53"/>
                </a:solidFill>
                <a:latin typeface="Montserrat Bold"/>
              </a:rPr>
              <a:t>MÔ HÌNH CHỨC NĂNG</a:t>
            </a:r>
          </a:p>
        </p:txBody>
      </p:sp>
    </p:spTree>
    <p:extLst>
      <p:ext uri="{BB962C8B-B14F-4D97-AF65-F5344CB8AC3E}">
        <p14:creationId xmlns:p14="http://schemas.microsoft.com/office/powerpoint/2010/main" val="3518878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sp>
        <p:nvSpPr>
          <p:cNvPr id="2" name="Freeform 2"/>
          <p:cNvSpPr/>
          <p:nvPr/>
        </p:nvSpPr>
        <p:spPr>
          <a:xfrm>
            <a:off x="28575" y="38100"/>
            <a:ext cx="2264008" cy="1251647"/>
          </a:xfrm>
          <a:custGeom>
            <a:avLst/>
            <a:gdLst/>
            <a:ahLst/>
            <a:cxnLst/>
            <a:rect l="l" t="t" r="r" b="b"/>
            <a:pathLst>
              <a:path w="2264008" h="1251647">
                <a:moveTo>
                  <a:pt x="0" y="0"/>
                </a:moveTo>
                <a:lnTo>
                  <a:pt x="2264008" y="0"/>
                </a:lnTo>
                <a:lnTo>
                  <a:pt x="2264008" y="1251647"/>
                </a:lnTo>
                <a:lnTo>
                  <a:pt x="0" y="1251647"/>
                </a:lnTo>
                <a:lnTo>
                  <a:pt x="0" y="0"/>
                </a:lnTo>
                <a:close/>
              </a:path>
            </a:pathLst>
          </a:custGeom>
          <a:blipFill>
            <a:blip r:embed="rId2"/>
            <a:stretch>
              <a:fillRect/>
            </a:stretch>
          </a:blipFill>
        </p:spPr>
      </p:sp>
      <p:sp>
        <p:nvSpPr>
          <p:cNvPr id="6" name="TextBox 6"/>
          <p:cNvSpPr txBox="1"/>
          <p:nvPr/>
        </p:nvSpPr>
        <p:spPr>
          <a:xfrm>
            <a:off x="223597" y="2481158"/>
            <a:ext cx="5208956" cy="2467599"/>
          </a:xfrm>
          <a:prstGeom prst="rect">
            <a:avLst/>
          </a:prstGeom>
        </p:spPr>
        <p:txBody>
          <a:bodyPr wrap="square" lIns="0" tIns="0" rIns="0" bIns="0" rtlCol="0" anchor="t">
            <a:spAutoFit/>
          </a:bodyPr>
          <a:lstStyle/>
          <a:p>
            <a:r>
              <a:rPr lang="vi-VN" sz="3000">
                <a:solidFill>
                  <a:srgbClr val="000000"/>
                </a:solidFill>
                <a:latin typeface="Montserrat Ultra"/>
                <a:ea typeface="Cambria Math" panose="02040503050406030204" pitchFamily="18" charset="0"/>
              </a:rPr>
              <a:t>Gồm các thiết bị: </a:t>
            </a:r>
          </a:p>
          <a:p>
            <a:pPr marL="914400" lvl="1" indent="-457200">
              <a:lnSpc>
                <a:spcPct val="150000"/>
              </a:lnSpc>
              <a:buFont typeface="Wingdings" panose="05000000000000000000" pitchFamily="2" charset="2"/>
              <a:buChar char="§"/>
            </a:pPr>
            <a:r>
              <a:rPr lang="vi-VN" sz="3000">
                <a:solidFill>
                  <a:srgbClr val="000000"/>
                </a:solidFill>
                <a:latin typeface="Montserrat Ultra"/>
                <a:ea typeface="Cambria Math" panose="02040503050406030204" pitchFamily="18" charset="0"/>
              </a:rPr>
              <a:t>1 bộ điều khiển viền phiên</a:t>
            </a:r>
          </a:p>
          <a:p>
            <a:pPr marL="914400" lvl="1" indent="-457200">
              <a:lnSpc>
                <a:spcPct val="150000"/>
              </a:lnSpc>
              <a:buFont typeface="Wingdings" panose="05000000000000000000" pitchFamily="2" charset="2"/>
              <a:buChar char="§"/>
            </a:pPr>
            <a:r>
              <a:rPr lang="vi-VN" sz="3000">
                <a:solidFill>
                  <a:srgbClr val="000000"/>
                </a:solidFill>
                <a:latin typeface="Montserrat Ultra"/>
                <a:ea typeface="Cambria Math" panose="02040503050406030204" pitchFamily="18" charset="0"/>
              </a:rPr>
              <a:t>1 cảm biến độ ẩm. </a:t>
            </a:r>
          </a:p>
          <a:p>
            <a:pPr marL="914400" lvl="1" indent="-457200">
              <a:lnSpc>
                <a:spcPct val="150000"/>
              </a:lnSpc>
              <a:buFont typeface="Wingdings" panose="05000000000000000000" pitchFamily="2" charset="2"/>
              <a:buChar char="§"/>
            </a:pPr>
            <a:r>
              <a:rPr lang="vi-VN" sz="3000">
                <a:solidFill>
                  <a:srgbClr val="000000"/>
                </a:solidFill>
                <a:latin typeface="Montserrat Ultra"/>
                <a:ea typeface="Cambria Math" panose="02040503050406030204" pitchFamily="18" charset="0"/>
              </a:rPr>
              <a:t>1 máy tưới nước</a:t>
            </a:r>
          </a:p>
        </p:txBody>
      </p:sp>
      <p:grpSp>
        <p:nvGrpSpPr>
          <p:cNvPr id="7" name="Group 9">
            <a:extLst>
              <a:ext uri="{FF2B5EF4-FFF2-40B4-BE49-F238E27FC236}">
                <a16:creationId xmlns:a16="http://schemas.microsoft.com/office/drawing/2014/main" id="{C45432E6-382B-5C81-715C-1B67328A6F22}"/>
              </a:ext>
            </a:extLst>
          </p:cNvPr>
          <p:cNvGrpSpPr/>
          <p:nvPr/>
        </p:nvGrpSpPr>
        <p:grpSpPr>
          <a:xfrm>
            <a:off x="17068103" y="1616"/>
            <a:ext cx="1177932" cy="1392235"/>
            <a:chOff x="0" y="0"/>
            <a:chExt cx="1570577" cy="1856313"/>
          </a:xfrm>
        </p:grpSpPr>
        <p:sp>
          <p:nvSpPr>
            <p:cNvPr id="8" name="Freeform 10">
              <a:extLst>
                <a:ext uri="{FF2B5EF4-FFF2-40B4-BE49-F238E27FC236}">
                  <a16:creationId xmlns:a16="http://schemas.microsoft.com/office/drawing/2014/main" id="{14437CE0-16C2-CED4-427C-D406E5B4E508}"/>
                </a:ext>
              </a:extLst>
            </p:cNvPr>
            <p:cNvSpPr/>
            <p:nvPr/>
          </p:nvSpPr>
          <p:spPr>
            <a:xfrm>
              <a:off x="0" y="0"/>
              <a:ext cx="1570577" cy="1448857"/>
            </a:xfrm>
            <a:custGeom>
              <a:avLst/>
              <a:gdLst/>
              <a:ahLst/>
              <a:cxnLst/>
              <a:rect l="l" t="t" r="r" b="b"/>
              <a:pathLst>
                <a:path w="1570577" h="1448857">
                  <a:moveTo>
                    <a:pt x="0" y="0"/>
                  </a:moveTo>
                  <a:lnTo>
                    <a:pt x="1570577" y="0"/>
                  </a:lnTo>
                  <a:lnTo>
                    <a:pt x="1570577" y="1448857"/>
                  </a:lnTo>
                  <a:lnTo>
                    <a:pt x="0" y="14488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11">
              <a:extLst>
                <a:ext uri="{FF2B5EF4-FFF2-40B4-BE49-F238E27FC236}">
                  <a16:creationId xmlns:a16="http://schemas.microsoft.com/office/drawing/2014/main" id="{E41A0229-97F3-779B-7966-11D81579190D}"/>
                </a:ext>
              </a:extLst>
            </p:cNvPr>
            <p:cNvSpPr txBox="1"/>
            <p:nvPr/>
          </p:nvSpPr>
          <p:spPr>
            <a:xfrm>
              <a:off x="0" y="1460087"/>
              <a:ext cx="1570577" cy="396225"/>
            </a:xfrm>
            <a:prstGeom prst="rect">
              <a:avLst/>
            </a:prstGeom>
          </p:spPr>
          <p:txBody>
            <a:bodyPr lIns="0" tIns="0" rIns="0" bIns="0" rtlCol="0" anchor="t">
              <a:spAutoFit/>
            </a:bodyPr>
            <a:lstStyle/>
            <a:p>
              <a:pPr algn="ctr">
                <a:lnSpc>
                  <a:spcPts val="2658"/>
                </a:lnSpc>
              </a:pPr>
              <a:r>
                <a:rPr lang="en-US" sz="1661" spc="255">
                  <a:solidFill>
                    <a:srgbClr val="2C6D44"/>
                  </a:solidFill>
                  <a:latin typeface="Glacial Indifference Bold"/>
                </a:rPr>
                <a:t>NHÓM 31</a:t>
              </a:r>
            </a:p>
          </p:txBody>
        </p:sp>
      </p:grpSp>
      <p:sp>
        <p:nvSpPr>
          <p:cNvPr id="10" name="TextBox 7">
            <a:extLst>
              <a:ext uri="{FF2B5EF4-FFF2-40B4-BE49-F238E27FC236}">
                <a16:creationId xmlns:a16="http://schemas.microsoft.com/office/drawing/2014/main" id="{A12C2AD5-6FAC-20CA-5CD1-0DA23D5F15BB}"/>
              </a:ext>
            </a:extLst>
          </p:cNvPr>
          <p:cNvSpPr txBox="1"/>
          <p:nvPr/>
        </p:nvSpPr>
        <p:spPr>
          <a:xfrm>
            <a:off x="223597" y="1594347"/>
            <a:ext cx="11180063" cy="582211"/>
          </a:xfrm>
          <a:prstGeom prst="rect">
            <a:avLst/>
          </a:prstGeom>
        </p:spPr>
        <p:txBody>
          <a:bodyPr lIns="0" tIns="0" rIns="0" bIns="0" rtlCol="0" anchor="t">
            <a:spAutoFit/>
          </a:bodyPr>
          <a:lstStyle/>
          <a:p>
            <a:pPr>
              <a:lnSpc>
                <a:spcPts val="4900"/>
              </a:lnSpc>
              <a:spcBef>
                <a:spcPct val="0"/>
              </a:spcBef>
            </a:pPr>
            <a:r>
              <a:rPr lang="en-US" sz="3500" spc="171">
                <a:solidFill>
                  <a:srgbClr val="216C53"/>
                </a:solidFill>
                <a:latin typeface="Montserrat Ultra-Bold"/>
              </a:rPr>
              <a:t>TƯỚI NƯỚC TỰ ĐỘNG</a:t>
            </a:r>
          </a:p>
        </p:txBody>
      </p:sp>
      <p:pic>
        <p:nvPicPr>
          <p:cNvPr id="3" name="Picture 2">
            <a:extLst>
              <a:ext uri="{FF2B5EF4-FFF2-40B4-BE49-F238E27FC236}">
                <a16:creationId xmlns:a16="http://schemas.microsoft.com/office/drawing/2014/main" id="{38F5C194-2436-6108-4B31-5ED82F88B245}"/>
              </a:ext>
            </a:extLst>
          </p:cNvPr>
          <p:cNvPicPr>
            <a:picLocks noChangeAspect="1"/>
          </p:cNvPicPr>
          <p:nvPr/>
        </p:nvPicPr>
        <p:blipFill>
          <a:blip r:embed="rId5"/>
          <a:stretch>
            <a:fillRect/>
          </a:stretch>
        </p:blipFill>
        <p:spPr>
          <a:xfrm>
            <a:off x="4149494" y="3695700"/>
            <a:ext cx="4461106" cy="6376881"/>
          </a:xfrm>
          <a:prstGeom prst="rect">
            <a:avLst/>
          </a:prstGeom>
          <a:effectLst>
            <a:outerShdw blurRad="63500" sx="102000" sy="102000" algn="ctr" rotWithShape="0">
              <a:prstClr val="black">
                <a:alpha val="40000"/>
              </a:prstClr>
            </a:outerShdw>
          </a:effectLst>
        </p:spPr>
      </p:pic>
      <p:sp>
        <p:nvSpPr>
          <p:cNvPr id="13" name="TextBox 12">
            <a:extLst>
              <a:ext uri="{FF2B5EF4-FFF2-40B4-BE49-F238E27FC236}">
                <a16:creationId xmlns:a16="http://schemas.microsoft.com/office/drawing/2014/main" id="{C13D92D8-A5FB-B4CD-B530-F92B81A7E597}"/>
              </a:ext>
            </a:extLst>
          </p:cNvPr>
          <p:cNvSpPr txBox="1"/>
          <p:nvPr/>
        </p:nvSpPr>
        <p:spPr>
          <a:xfrm>
            <a:off x="10099364" y="1908393"/>
            <a:ext cx="6745839" cy="6740307"/>
          </a:xfrm>
          <a:prstGeom prst="rect">
            <a:avLst/>
          </a:prstGeom>
          <a:noFill/>
          <a:ln w="38100">
            <a:solidFill>
              <a:schemeClr val="accent6">
                <a:lumMod val="50000"/>
              </a:schemeClr>
            </a:solidFill>
          </a:ln>
        </p:spPr>
        <p:txBody>
          <a:bodyPr wrap="square">
            <a:spAutoFit/>
          </a:bodyPr>
          <a:lstStyle/>
          <a:p>
            <a:r>
              <a:rPr lang="en-US">
                <a:latin typeface="Courier New" panose="02070309020205020404" pitchFamily="49" charset="0"/>
                <a:cs typeface="Courier New" panose="02070309020205020404" pitchFamily="49" charset="0"/>
              </a:rPr>
              <a:t>from gpio import *</a:t>
            </a:r>
          </a:p>
          <a:p>
            <a:r>
              <a:rPr lang="en-US">
                <a:latin typeface="Courier New" panose="02070309020205020404" pitchFamily="49" charset="0"/>
                <a:cs typeface="Courier New" panose="02070309020205020404" pitchFamily="49" charset="0"/>
              </a:rPr>
              <a:t>from time import *</a:t>
            </a:r>
            <a:endParaRPr lang="vi-VN">
              <a:latin typeface="Courier New" panose="02070309020205020404" pitchFamily="49" charset="0"/>
              <a:cs typeface="Courier New" panose="02070309020205020404" pitchFamily="49" charset="0"/>
            </a:endParaRPr>
          </a:p>
          <a:p>
            <a:endParaRPr lang="en-US">
              <a:latin typeface="Courier New" panose="02070309020205020404" pitchFamily="49" charset="0"/>
              <a:cs typeface="Courier New" panose="02070309020205020404" pitchFamily="49" charset="0"/>
            </a:endParaRPr>
          </a:p>
          <a:p>
            <a:r>
              <a:rPr lang="en-US">
                <a:latin typeface="Courier New" panose="02070309020205020404" pitchFamily="49" charset="0"/>
                <a:cs typeface="Courier New" panose="02070309020205020404" pitchFamily="49" charset="0"/>
              </a:rPr>
              <a:t>def setup():</a:t>
            </a:r>
          </a:p>
          <a:p>
            <a:r>
              <a:rPr lang="en-US">
                <a:latin typeface="Courier New" panose="02070309020205020404" pitchFamily="49" charset="0"/>
                <a:cs typeface="Courier New" panose="02070309020205020404" pitchFamily="49" charset="0"/>
              </a:rPr>
              <a:t>    pinMode(8, INPUT)</a:t>
            </a:r>
          </a:p>
          <a:p>
            <a:r>
              <a:rPr lang="en-US">
                <a:latin typeface="Courier New" panose="02070309020205020404" pitchFamily="49" charset="0"/>
                <a:cs typeface="Courier New" panose="02070309020205020404" pitchFamily="49" charset="0"/>
              </a:rPr>
              <a:t>    pinMode(2, OUTPUT)</a:t>
            </a:r>
          </a:p>
          <a:p>
            <a:r>
              <a:rPr lang="en-US">
                <a:latin typeface="Courier New" panose="02070309020205020404" pitchFamily="49" charset="0"/>
                <a:cs typeface="Courier New" panose="02070309020205020404" pitchFamily="49" charset="0"/>
              </a:rPr>
              <a:t>    pinMode(3, OUTPUT)</a:t>
            </a:r>
            <a:endParaRPr lang="vi-VN">
              <a:latin typeface="Courier New" panose="02070309020205020404" pitchFamily="49" charset="0"/>
              <a:cs typeface="Courier New" panose="02070309020205020404" pitchFamily="49" charset="0"/>
            </a:endParaRPr>
          </a:p>
          <a:p>
            <a:endParaRPr lang="en-US">
              <a:latin typeface="Courier New" panose="02070309020205020404" pitchFamily="49" charset="0"/>
              <a:cs typeface="Courier New" panose="02070309020205020404" pitchFamily="49" charset="0"/>
            </a:endParaRPr>
          </a:p>
          <a:p>
            <a:r>
              <a:rPr lang="en-US">
                <a:latin typeface="Courier New" panose="02070309020205020404" pitchFamily="49" charset="0"/>
                <a:cs typeface="Courier New" panose="02070309020205020404" pitchFamily="49" charset="0"/>
              </a:rPr>
              <a:t>def loop(doam):</a:t>
            </a:r>
          </a:p>
          <a:p>
            <a:r>
              <a:rPr lang="en-US">
                <a:latin typeface="Courier New" panose="02070309020205020404" pitchFamily="49" charset="0"/>
                <a:cs typeface="Courier New" panose="02070309020205020404" pitchFamily="49" charset="0"/>
              </a:rPr>
              <a:t>    print("Do am: {} %".format(doam))</a:t>
            </a:r>
          </a:p>
          <a:p>
            <a:r>
              <a:rPr lang="en-US">
                <a:latin typeface="Courier New" panose="02070309020205020404" pitchFamily="49" charset="0"/>
                <a:cs typeface="Courier New" panose="02070309020205020404" pitchFamily="49" charset="0"/>
              </a:rPr>
              <a:t>    if doam &lt; 60:</a:t>
            </a:r>
          </a:p>
          <a:p>
            <a:r>
              <a:rPr lang="en-US">
                <a:latin typeface="Courier New" panose="02070309020205020404" pitchFamily="49" charset="0"/>
                <a:cs typeface="Courier New" panose="02070309020205020404" pitchFamily="49" charset="0"/>
              </a:rPr>
              <a:t>        customWrite(2, 1)</a:t>
            </a:r>
          </a:p>
          <a:p>
            <a:r>
              <a:rPr lang="en-US">
                <a:latin typeface="Courier New" panose="02070309020205020404" pitchFamily="49" charset="0"/>
                <a:cs typeface="Courier New" panose="02070309020205020404" pitchFamily="49" charset="0"/>
              </a:rPr>
              <a:t>        customWrite(3, 1)</a:t>
            </a:r>
          </a:p>
          <a:p>
            <a:r>
              <a:rPr lang="en-US">
                <a:latin typeface="Courier New" panose="02070309020205020404" pitchFamily="49" charset="0"/>
                <a:cs typeface="Courier New" panose="02070309020205020404" pitchFamily="49" charset="0"/>
              </a:rPr>
              <a:t>    else:</a:t>
            </a:r>
          </a:p>
          <a:p>
            <a:r>
              <a:rPr lang="en-US">
                <a:latin typeface="Courier New" panose="02070309020205020404" pitchFamily="49" charset="0"/>
                <a:cs typeface="Courier New" panose="02070309020205020404" pitchFamily="49" charset="0"/>
              </a:rPr>
              <a:t>        customWrite(2, 0)</a:t>
            </a:r>
          </a:p>
          <a:p>
            <a:r>
              <a:rPr lang="en-US">
                <a:latin typeface="Courier New" panose="02070309020205020404" pitchFamily="49" charset="0"/>
                <a:cs typeface="Courier New" panose="02070309020205020404" pitchFamily="49" charset="0"/>
              </a:rPr>
              <a:t>        customWrite(3, 0)</a:t>
            </a:r>
            <a:endParaRPr lang="vi-VN">
              <a:latin typeface="Courier New" panose="02070309020205020404" pitchFamily="49" charset="0"/>
              <a:cs typeface="Courier New" panose="02070309020205020404" pitchFamily="49" charset="0"/>
            </a:endParaRPr>
          </a:p>
          <a:p>
            <a:endParaRPr lang="en-US">
              <a:latin typeface="Courier New" panose="02070309020205020404" pitchFamily="49" charset="0"/>
              <a:cs typeface="Courier New" panose="02070309020205020404" pitchFamily="49" charset="0"/>
            </a:endParaRPr>
          </a:p>
          <a:p>
            <a:r>
              <a:rPr lang="en-US">
                <a:latin typeface="Courier New" panose="02070309020205020404" pitchFamily="49" charset="0"/>
                <a:cs typeface="Courier New" panose="02070309020205020404" pitchFamily="49" charset="0"/>
              </a:rPr>
              <a:t>setup()</a:t>
            </a:r>
          </a:p>
          <a:p>
            <a:r>
              <a:rPr lang="en-US">
                <a:latin typeface="Courier New" panose="02070309020205020404" pitchFamily="49" charset="0"/>
                <a:cs typeface="Courier New" panose="02070309020205020404" pitchFamily="49" charset="0"/>
              </a:rPr>
              <a:t>temp = 0.0</a:t>
            </a:r>
          </a:p>
          <a:p>
            <a:r>
              <a:rPr lang="en-US">
                <a:latin typeface="Courier New" panose="02070309020205020404" pitchFamily="49" charset="0"/>
                <a:cs typeface="Courier New" panose="02070309020205020404" pitchFamily="49" charset="0"/>
              </a:rPr>
              <a:t>while True:</a:t>
            </a:r>
          </a:p>
          <a:p>
            <a:r>
              <a:rPr lang="en-US">
                <a:latin typeface="Courier New" panose="02070309020205020404" pitchFamily="49" charset="0"/>
                <a:cs typeface="Courier New" panose="02070309020205020404" pitchFamily="49" charset="0"/>
              </a:rPr>
              <a:t>    doam = analogRead(8)/(10.0)</a:t>
            </a:r>
          </a:p>
          <a:p>
            <a:r>
              <a:rPr lang="en-US">
                <a:latin typeface="Courier New" panose="02070309020205020404" pitchFamily="49" charset="0"/>
                <a:cs typeface="Courier New" panose="02070309020205020404" pitchFamily="49" charset="0"/>
              </a:rPr>
              <a:t>    if doam != temp:</a:t>
            </a:r>
          </a:p>
          <a:p>
            <a:r>
              <a:rPr lang="en-US">
                <a:latin typeface="Courier New" panose="02070309020205020404" pitchFamily="49" charset="0"/>
                <a:cs typeface="Courier New" panose="02070309020205020404" pitchFamily="49" charset="0"/>
              </a:rPr>
              <a:t>        temp = doam</a:t>
            </a:r>
          </a:p>
          <a:p>
            <a:r>
              <a:rPr lang="en-US">
                <a:latin typeface="Courier New" panose="02070309020205020404" pitchFamily="49" charset="0"/>
                <a:cs typeface="Courier New" panose="02070309020205020404" pitchFamily="49" charset="0"/>
              </a:rPr>
              <a:t>        loop(doam)</a:t>
            </a:r>
          </a:p>
        </p:txBody>
      </p:sp>
      <p:sp>
        <p:nvSpPr>
          <p:cNvPr id="14" name="TextBox 13">
            <a:extLst>
              <a:ext uri="{FF2B5EF4-FFF2-40B4-BE49-F238E27FC236}">
                <a16:creationId xmlns:a16="http://schemas.microsoft.com/office/drawing/2014/main" id="{A64167BB-C8E1-E068-9458-7EB77357B12C}"/>
              </a:ext>
            </a:extLst>
          </p:cNvPr>
          <p:cNvSpPr txBox="1"/>
          <p:nvPr/>
        </p:nvSpPr>
        <p:spPr>
          <a:xfrm rot="5400000">
            <a:off x="4756923" y="5877835"/>
            <a:ext cx="8110441" cy="707886"/>
          </a:xfrm>
          <a:prstGeom prst="rect">
            <a:avLst/>
          </a:prstGeom>
          <a:noFill/>
        </p:spPr>
        <p:txBody>
          <a:bodyPr wrap="square" rtlCol="0">
            <a:spAutoFit/>
          </a:bodyPr>
          <a:lstStyle/>
          <a:p>
            <a:r>
              <a:rPr lang="vi-VN" sz="4000">
                <a:solidFill>
                  <a:srgbClr val="36B087"/>
                </a:solidFill>
              </a:rPr>
              <a:t>----------------------------------------------</a:t>
            </a:r>
            <a:endParaRPr lang="en-US" sz="4000">
              <a:solidFill>
                <a:srgbClr val="36B087"/>
              </a:solidFill>
            </a:endParaRPr>
          </a:p>
        </p:txBody>
      </p:sp>
      <p:sp>
        <p:nvSpPr>
          <p:cNvPr id="16" name="Rectangle: Rounded Corners 15">
            <a:extLst>
              <a:ext uri="{FF2B5EF4-FFF2-40B4-BE49-F238E27FC236}">
                <a16:creationId xmlns:a16="http://schemas.microsoft.com/office/drawing/2014/main" id="{E3E1C4DB-A118-F489-0B96-D8C81AC67003}"/>
              </a:ext>
            </a:extLst>
          </p:cNvPr>
          <p:cNvSpPr/>
          <p:nvPr/>
        </p:nvSpPr>
        <p:spPr>
          <a:xfrm>
            <a:off x="10099365" y="8695354"/>
            <a:ext cx="6745838" cy="715346"/>
          </a:xfrm>
          <a:prstGeom prst="round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vi-VN" sz="3000">
                <a:effectLst/>
                <a:latin typeface="Montserrat Ultra"/>
                <a:ea typeface="Times New Roman" panose="02020603050405020304" pitchFamily="18" charset="0"/>
              </a:rPr>
              <a:t>Mã code tưới nước tự động</a:t>
            </a:r>
            <a:endParaRPr lang="en-US" sz="3000">
              <a:effectLst/>
              <a:latin typeface="Montserrat Ultra"/>
              <a:ea typeface="Times New Roman" panose="02020603050405020304" pitchFamily="18" charset="0"/>
            </a:endParaRPr>
          </a:p>
        </p:txBody>
      </p:sp>
      <p:sp>
        <p:nvSpPr>
          <p:cNvPr id="18" name="TextBox 9">
            <a:extLst>
              <a:ext uri="{FF2B5EF4-FFF2-40B4-BE49-F238E27FC236}">
                <a16:creationId xmlns:a16="http://schemas.microsoft.com/office/drawing/2014/main" id="{270EF54F-758C-1986-8F23-A6B21C04071A}"/>
              </a:ext>
            </a:extLst>
          </p:cNvPr>
          <p:cNvSpPr txBox="1"/>
          <p:nvPr/>
        </p:nvSpPr>
        <p:spPr>
          <a:xfrm>
            <a:off x="4000494" y="175864"/>
            <a:ext cx="10287012" cy="1053266"/>
          </a:xfrm>
          <a:prstGeom prst="rect">
            <a:avLst/>
          </a:prstGeom>
        </p:spPr>
        <p:txBody>
          <a:bodyPr lIns="0" tIns="0" rIns="0" bIns="0" rtlCol="0" anchor="t">
            <a:spAutoFit/>
          </a:bodyPr>
          <a:lstStyle/>
          <a:p>
            <a:pPr algn="ctr">
              <a:lnSpc>
                <a:spcPts val="8620"/>
              </a:lnSpc>
              <a:spcBef>
                <a:spcPct val="0"/>
              </a:spcBef>
            </a:pPr>
            <a:r>
              <a:rPr lang="en-US" sz="6157" spc="301">
                <a:solidFill>
                  <a:srgbClr val="216C53"/>
                </a:solidFill>
                <a:latin typeface="Montserrat Bold"/>
              </a:rPr>
              <a:t>MÔ HÌNH CHỨC NĂNG</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sp>
        <p:nvSpPr>
          <p:cNvPr id="2" name="Freeform 2"/>
          <p:cNvSpPr/>
          <p:nvPr/>
        </p:nvSpPr>
        <p:spPr>
          <a:xfrm>
            <a:off x="28575" y="38100"/>
            <a:ext cx="2264008" cy="1251647"/>
          </a:xfrm>
          <a:custGeom>
            <a:avLst/>
            <a:gdLst/>
            <a:ahLst/>
            <a:cxnLst/>
            <a:rect l="l" t="t" r="r" b="b"/>
            <a:pathLst>
              <a:path w="2264008" h="1251647">
                <a:moveTo>
                  <a:pt x="0" y="0"/>
                </a:moveTo>
                <a:lnTo>
                  <a:pt x="2264008" y="0"/>
                </a:lnTo>
                <a:lnTo>
                  <a:pt x="2264008" y="1251647"/>
                </a:lnTo>
                <a:lnTo>
                  <a:pt x="0" y="1251647"/>
                </a:lnTo>
                <a:lnTo>
                  <a:pt x="0" y="0"/>
                </a:lnTo>
                <a:close/>
              </a:path>
            </a:pathLst>
          </a:custGeom>
          <a:blipFill>
            <a:blip r:embed="rId2"/>
            <a:stretch>
              <a:fillRect/>
            </a:stretch>
          </a:blipFill>
        </p:spPr>
      </p:sp>
      <p:grpSp>
        <p:nvGrpSpPr>
          <p:cNvPr id="7" name="Group 9">
            <a:extLst>
              <a:ext uri="{FF2B5EF4-FFF2-40B4-BE49-F238E27FC236}">
                <a16:creationId xmlns:a16="http://schemas.microsoft.com/office/drawing/2014/main" id="{C45432E6-382B-5C81-715C-1B67328A6F22}"/>
              </a:ext>
            </a:extLst>
          </p:cNvPr>
          <p:cNvGrpSpPr/>
          <p:nvPr/>
        </p:nvGrpSpPr>
        <p:grpSpPr>
          <a:xfrm>
            <a:off x="17068103" y="1616"/>
            <a:ext cx="1177932" cy="1392235"/>
            <a:chOff x="0" y="0"/>
            <a:chExt cx="1570577" cy="1856313"/>
          </a:xfrm>
        </p:grpSpPr>
        <p:sp>
          <p:nvSpPr>
            <p:cNvPr id="8" name="Freeform 10">
              <a:extLst>
                <a:ext uri="{FF2B5EF4-FFF2-40B4-BE49-F238E27FC236}">
                  <a16:creationId xmlns:a16="http://schemas.microsoft.com/office/drawing/2014/main" id="{14437CE0-16C2-CED4-427C-D406E5B4E508}"/>
                </a:ext>
              </a:extLst>
            </p:cNvPr>
            <p:cNvSpPr/>
            <p:nvPr/>
          </p:nvSpPr>
          <p:spPr>
            <a:xfrm>
              <a:off x="0" y="0"/>
              <a:ext cx="1570577" cy="1448857"/>
            </a:xfrm>
            <a:custGeom>
              <a:avLst/>
              <a:gdLst/>
              <a:ahLst/>
              <a:cxnLst/>
              <a:rect l="l" t="t" r="r" b="b"/>
              <a:pathLst>
                <a:path w="1570577" h="1448857">
                  <a:moveTo>
                    <a:pt x="0" y="0"/>
                  </a:moveTo>
                  <a:lnTo>
                    <a:pt x="1570577" y="0"/>
                  </a:lnTo>
                  <a:lnTo>
                    <a:pt x="1570577" y="1448857"/>
                  </a:lnTo>
                  <a:lnTo>
                    <a:pt x="0" y="14488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11">
              <a:extLst>
                <a:ext uri="{FF2B5EF4-FFF2-40B4-BE49-F238E27FC236}">
                  <a16:creationId xmlns:a16="http://schemas.microsoft.com/office/drawing/2014/main" id="{E41A0229-97F3-779B-7966-11D81579190D}"/>
                </a:ext>
              </a:extLst>
            </p:cNvPr>
            <p:cNvSpPr txBox="1"/>
            <p:nvPr/>
          </p:nvSpPr>
          <p:spPr>
            <a:xfrm>
              <a:off x="0" y="1460087"/>
              <a:ext cx="1570577" cy="396225"/>
            </a:xfrm>
            <a:prstGeom prst="rect">
              <a:avLst/>
            </a:prstGeom>
          </p:spPr>
          <p:txBody>
            <a:bodyPr lIns="0" tIns="0" rIns="0" bIns="0" rtlCol="0" anchor="t">
              <a:spAutoFit/>
            </a:bodyPr>
            <a:lstStyle/>
            <a:p>
              <a:pPr algn="ctr">
                <a:lnSpc>
                  <a:spcPts val="2658"/>
                </a:lnSpc>
              </a:pPr>
              <a:r>
                <a:rPr lang="en-US" sz="1661" spc="255">
                  <a:solidFill>
                    <a:srgbClr val="2C6D44"/>
                  </a:solidFill>
                  <a:latin typeface="Glacial Indifference Bold"/>
                </a:rPr>
                <a:t>NHÓM 31</a:t>
              </a:r>
            </a:p>
          </p:txBody>
        </p:sp>
      </p:grpSp>
      <p:sp>
        <p:nvSpPr>
          <p:cNvPr id="10" name="TextBox 7">
            <a:extLst>
              <a:ext uri="{FF2B5EF4-FFF2-40B4-BE49-F238E27FC236}">
                <a16:creationId xmlns:a16="http://schemas.microsoft.com/office/drawing/2014/main" id="{A12C2AD5-6FAC-20CA-5CD1-0DA23D5F15BB}"/>
              </a:ext>
            </a:extLst>
          </p:cNvPr>
          <p:cNvSpPr txBox="1"/>
          <p:nvPr/>
        </p:nvSpPr>
        <p:spPr>
          <a:xfrm>
            <a:off x="223597" y="1594347"/>
            <a:ext cx="11180063" cy="582211"/>
          </a:xfrm>
          <a:prstGeom prst="rect">
            <a:avLst/>
          </a:prstGeom>
        </p:spPr>
        <p:txBody>
          <a:bodyPr lIns="0" tIns="0" rIns="0" bIns="0" rtlCol="0" anchor="t">
            <a:spAutoFit/>
          </a:bodyPr>
          <a:lstStyle/>
          <a:p>
            <a:pPr>
              <a:lnSpc>
                <a:spcPts val="4900"/>
              </a:lnSpc>
              <a:spcBef>
                <a:spcPct val="0"/>
              </a:spcBef>
            </a:pPr>
            <a:r>
              <a:rPr lang="en-US" sz="3500" spc="171">
                <a:solidFill>
                  <a:srgbClr val="216C53"/>
                </a:solidFill>
                <a:latin typeface="Montserrat Ultra-Bold"/>
              </a:rPr>
              <a:t>TƯỚI NƯỚC TỰ ĐỘNG</a:t>
            </a:r>
          </a:p>
        </p:txBody>
      </p:sp>
      <p:sp>
        <p:nvSpPr>
          <p:cNvPr id="13" name="TextBox 12">
            <a:extLst>
              <a:ext uri="{FF2B5EF4-FFF2-40B4-BE49-F238E27FC236}">
                <a16:creationId xmlns:a16="http://schemas.microsoft.com/office/drawing/2014/main" id="{1E786048-6441-B8B8-7216-0216CD507D2E}"/>
              </a:ext>
            </a:extLst>
          </p:cNvPr>
          <p:cNvSpPr txBox="1"/>
          <p:nvPr/>
        </p:nvSpPr>
        <p:spPr>
          <a:xfrm>
            <a:off x="335112" y="2527812"/>
            <a:ext cx="9067800" cy="4801314"/>
          </a:xfrm>
          <a:prstGeom prst="rect">
            <a:avLst/>
          </a:prstGeom>
          <a:noFill/>
          <a:ln w="38100">
            <a:solidFill>
              <a:schemeClr val="accent6">
                <a:lumMod val="50000"/>
              </a:schemeClr>
            </a:solidFill>
          </a:ln>
        </p:spPr>
        <p:txBody>
          <a:bodyPr wrap="square">
            <a:spAutoFit/>
          </a:bodyPr>
          <a:lstStyle/>
          <a:p>
            <a:r>
              <a:rPr lang="en-US">
                <a:latin typeface="Courier New" panose="02070309020205020404" pitchFamily="49" charset="0"/>
                <a:cs typeface="Courier New" panose="02070309020205020404" pitchFamily="49" charset="0"/>
              </a:rPr>
              <a:t>t = time()  # định dạng unix timestamp </a:t>
            </a:r>
          </a:p>
          <a:p>
            <a:r>
              <a:rPr lang="en-US">
                <a:latin typeface="Courier New" panose="02070309020205020404" pitchFamily="49" charset="0"/>
                <a:cs typeface="Courier New" panose="02070309020205020404" pitchFamily="49" charset="0"/>
              </a:rPr>
              <a:t>today = ctime(t)  # Chuyển đổi thành thời gian thực</a:t>
            </a:r>
          </a:p>
          <a:p>
            <a:r>
              <a:rPr lang="en-US">
                <a:latin typeface="Courier New" panose="02070309020205020404" pitchFamily="49" charset="0"/>
                <a:cs typeface="Courier New" panose="02070309020205020404" pitchFamily="49" charset="0"/>
              </a:rPr>
              <a:t>print("Thoi gian hien tai la: " + today)</a:t>
            </a:r>
          </a:p>
          <a:p>
            <a:r>
              <a:rPr lang="en-US">
                <a:latin typeface="Courier New" panose="02070309020205020404" pitchFamily="49" charset="0"/>
                <a:cs typeface="Courier New" panose="02070309020205020404" pitchFamily="49" charset="0"/>
              </a:rPr>
              <a:t>print('----------')</a:t>
            </a:r>
          </a:p>
          <a:p>
            <a:r>
              <a:rPr lang="en-US">
                <a:latin typeface="Courier New" panose="02070309020205020404" pitchFamily="49" charset="0"/>
                <a:cs typeface="Courier New" panose="02070309020205020404" pitchFamily="49" charset="0"/>
              </a:rPr>
              <a:t>SetTime_Lawn = today[:11] + '08:00:00 ' + today[-4:]</a:t>
            </a:r>
          </a:p>
          <a:p>
            <a:r>
              <a:rPr lang="en-US">
                <a:latin typeface="Courier New" panose="02070309020205020404" pitchFamily="49" charset="0"/>
                <a:cs typeface="Courier New" panose="02070309020205020404" pitchFamily="49" charset="0"/>
              </a:rPr>
              <a:t>print("Thoi gian duoc Set de bat may bom nuoc: " + SetTime_Lawn)</a:t>
            </a:r>
            <a:endParaRPr lang="vi-VN">
              <a:latin typeface="Courier New" panose="02070309020205020404" pitchFamily="49" charset="0"/>
              <a:cs typeface="Courier New" panose="02070309020205020404" pitchFamily="49" charset="0"/>
            </a:endParaRPr>
          </a:p>
          <a:p>
            <a:endParaRPr lang="en-US">
              <a:latin typeface="Courier New" panose="02070309020205020404" pitchFamily="49" charset="0"/>
              <a:cs typeface="Courier New" panose="02070309020205020404" pitchFamily="49" charset="0"/>
            </a:endParaRPr>
          </a:p>
          <a:p>
            <a:r>
              <a:rPr lang="en-US">
                <a:latin typeface="Courier New" panose="02070309020205020404" pitchFamily="49" charset="0"/>
                <a:cs typeface="Courier New" panose="02070309020205020404" pitchFamily="49" charset="0"/>
              </a:rPr>
              <a:t>if today == SetTime_Lawn:</a:t>
            </a:r>
          </a:p>
          <a:p>
            <a:r>
              <a:rPr lang="en-US">
                <a:latin typeface="Courier New" panose="02070309020205020404" pitchFamily="49" charset="0"/>
                <a:cs typeface="Courier New" panose="02070309020205020404" pitchFamily="49" charset="0"/>
              </a:rPr>
              <a:t>    print("True")</a:t>
            </a:r>
          </a:p>
          <a:p>
            <a:r>
              <a:rPr lang="en-US">
                <a:latin typeface="Courier New" panose="02070309020205020404" pitchFamily="49" charset="0"/>
                <a:cs typeface="Courier New" panose="02070309020205020404" pitchFamily="49" charset="0"/>
              </a:rPr>
              <a:t>    digitalWrite(2, 1)</a:t>
            </a:r>
          </a:p>
          <a:p>
            <a:r>
              <a:rPr lang="en-US">
                <a:latin typeface="Courier New" panose="02070309020205020404" pitchFamily="49" charset="0"/>
                <a:cs typeface="Courier New" panose="02070309020205020404" pitchFamily="49" charset="0"/>
              </a:rPr>
              <a:t>    digitalWrite(3, 1)</a:t>
            </a:r>
          </a:p>
          <a:p>
            <a:r>
              <a:rPr lang="en-US">
                <a:latin typeface="Courier New" panose="02070309020205020404" pitchFamily="49" charset="0"/>
                <a:cs typeface="Courier New" panose="02070309020205020404" pitchFamily="49" charset="0"/>
              </a:rPr>
              <a:t>    delay(500000)</a:t>
            </a:r>
          </a:p>
          <a:p>
            <a:r>
              <a:rPr lang="en-US">
                <a:latin typeface="Courier New" panose="02070309020205020404" pitchFamily="49" charset="0"/>
                <a:cs typeface="Courier New" panose="02070309020205020404" pitchFamily="49" charset="0"/>
              </a:rPr>
              <a:t>else:</a:t>
            </a:r>
          </a:p>
          <a:p>
            <a:r>
              <a:rPr lang="en-US">
                <a:latin typeface="Courier New" panose="02070309020205020404" pitchFamily="49" charset="0"/>
                <a:cs typeface="Courier New" panose="02070309020205020404" pitchFamily="49" charset="0"/>
              </a:rPr>
              <a:t>    print("False")</a:t>
            </a:r>
          </a:p>
          <a:p>
            <a:r>
              <a:rPr lang="en-US">
                <a:latin typeface="Courier New" panose="02070309020205020404" pitchFamily="49" charset="0"/>
                <a:cs typeface="Courier New" panose="02070309020205020404" pitchFamily="49" charset="0"/>
              </a:rPr>
              <a:t>    digitalWrite(2, 0)</a:t>
            </a:r>
          </a:p>
          <a:p>
            <a:r>
              <a:rPr lang="en-US">
                <a:latin typeface="Courier New" panose="02070309020205020404" pitchFamily="49" charset="0"/>
                <a:cs typeface="Courier New" panose="02070309020205020404" pitchFamily="49" charset="0"/>
              </a:rPr>
              <a:t>    digitalWrite(3, 0)</a:t>
            </a:r>
          </a:p>
          <a:p>
            <a:r>
              <a:rPr lang="en-US">
                <a:latin typeface="Courier New" panose="02070309020205020404" pitchFamily="49" charset="0"/>
                <a:cs typeface="Courier New" panose="02070309020205020404" pitchFamily="49" charset="0"/>
              </a:rPr>
              <a:t>    delay(80000)</a:t>
            </a:r>
          </a:p>
        </p:txBody>
      </p:sp>
      <p:sp>
        <p:nvSpPr>
          <p:cNvPr id="14" name="Rectangle: Rounded Corners 13">
            <a:extLst>
              <a:ext uri="{FF2B5EF4-FFF2-40B4-BE49-F238E27FC236}">
                <a16:creationId xmlns:a16="http://schemas.microsoft.com/office/drawing/2014/main" id="{7AA67D22-1F96-1FAF-F457-0A895322D2B9}"/>
              </a:ext>
            </a:extLst>
          </p:cNvPr>
          <p:cNvSpPr/>
          <p:nvPr/>
        </p:nvSpPr>
        <p:spPr>
          <a:xfrm>
            <a:off x="357345" y="7399954"/>
            <a:ext cx="9067800" cy="715346"/>
          </a:xfrm>
          <a:prstGeom prst="round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vi-VN" sz="3000">
                <a:effectLst/>
                <a:latin typeface="Montserrat Ultra"/>
                <a:ea typeface="Times New Roman" panose="02020603050405020304" pitchFamily="18" charset="0"/>
              </a:rPr>
              <a:t>Mã code quy trình bật máy bơm mỗi ngày vào 8h sáng</a:t>
            </a:r>
            <a:endParaRPr lang="en-US" sz="3000">
              <a:effectLst/>
              <a:latin typeface="Montserrat Ultra"/>
              <a:ea typeface="Times New Roman" panose="02020603050405020304" pitchFamily="18" charset="0"/>
            </a:endParaRPr>
          </a:p>
        </p:txBody>
      </p:sp>
      <p:sp>
        <p:nvSpPr>
          <p:cNvPr id="16" name="TextBox 15">
            <a:extLst>
              <a:ext uri="{FF2B5EF4-FFF2-40B4-BE49-F238E27FC236}">
                <a16:creationId xmlns:a16="http://schemas.microsoft.com/office/drawing/2014/main" id="{506A3A7C-FC61-008E-39F6-B6FA43AA8E8F}"/>
              </a:ext>
            </a:extLst>
          </p:cNvPr>
          <p:cNvSpPr txBox="1"/>
          <p:nvPr/>
        </p:nvSpPr>
        <p:spPr>
          <a:xfrm>
            <a:off x="9677400" y="3186838"/>
            <a:ext cx="8133522" cy="3483261"/>
          </a:xfrm>
          <a:prstGeom prst="rect">
            <a:avLst/>
          </a:prstGeom>
          <a:noFill/>
        </p:spPr>
        <p:txBody>
          <a:bodyPr wrap="square">
            <a:spAutoFit/>
          </a:bodyPr>
          <a:lstStyle/>
          <a:p>
            <a:pPr marL="457200" indent="-457200" algn="just">
              <a:lnSpc>
                <a:spcPct val="150000"/>
              </a:lnSpc>
              <a:buFont typeface="Wingdings" panose="05000000000000000000" pitchFamily="2" charset="2"/>
              <a:buChar char="§"/>
            </a:pPr>
            <a:r>
              <a:rPr lang="vi-VN" sz="3000">
                <a:effectLst/>
                <a:latin typeface="Montserrat Ultra"/>
                <a:ea typeface="Times New Roman" panose="02020603050405020304" pitchFamily="18" charset="0"/>
              </a:rPr>
              <a:t>Nếu thời gian hiện tại trùng khớp với thời gian được set, máy bơm sẽ được bật và chờ đợi trong khoảng thời gian quy định. </a:t>
            </a:r>
          </a:p>
          <a:p>
            <a:pPr marL="457200" indent="-457200" algn="just">
              <a:lnSpc>
                <a:spcPct val="150000"/>
              </a:lnSpc>
              <a:buFont typeface="Wingdings" panose="05000000000000000000" pitchFamily="2" charset="2"/>
              <a:buChar char="§"/>
            </a:pPr>
            <a:r>
              <a:rPr lang="vi-VN" sz="3000">
                <a:effectLst/>
                <a:latin typeface="Montserrat Ultra"/>
                <a:ea typeface="Times New Roman" panose="02020603050405020304" pitchFamily="18" charset="0"/>
              </a:rPr>
              <a:t>Ngược lại, nó sẽ tắt máy bơm và chờ một khoảng thời gian ngắn trước khi kiểm tra lại.</a:t>
            </a:r>
            <a:endParaRPr lang="vi-VN" sz="3000">
              <a:latin typeface="Montserrat Ultra"/>
              <a:ea typeface="Times New Roman" panose="02020603050405020304" pitchFamily="18" charset="0"/>
            </a:endParaRPr>
          </a:p>
        </p:txBody>
      </p:sp>
      <p:sp>
        <p:nvSpPr>
          <p:cNvPr id="18" name="TextBox 17">
            <a:extLst>
              <a:ext uri="{FF2B5EF4-FFF2-40B4-BE49-F238E27FC236}">
                <a16:creationId xmlns:a16="http://schemas.microsoft.com/office/drawing/2014/main" id="{10970D5E-35FD-A907-B8F3-C570D9B0BCBE}"/>
              </a:ext>
            </a:extLst>
          </p:cNvPr>
          <p:cNvSpPr txBox="1"/>
          <p:nvPr/>
        </p:nvSpPr>
        <p:spPr>
          <a:xfrm>
            <a:off x="357345" y="8420100"/>
            <a:ext cx="17617776" cy="1405769"/>
          </a:xfrm>
          <a:prstGeom prst="rect">
            <a:avLst/>
          </a:prstGeom>
          <a:noFill/>
        </p:spPr>
        <p:txBody>
          <a:bodyPr wrap="square">
            <a:spAutoFit/>
          </a:bodyPr>
          <a:lstStyle/>
          <a:p>
            <a:pPr algn="just">
              <a:lnSpc>
                <a:spcPct val="150000"/>
              </a:lnSpc>
            </a:pPr>
            <a:r>
              <a:rPr lang="vi-VN" sz="3000">
                <a:effectLst/>
                <a:latin typeface="Montserrat Ultra"/>
                <a:ea typeface="Times New Roman" panose="02020603050405020304" pitchFamily="18" charset="0"/>
                <a:sym typeface="Wingdings" panose="05000000000000000000" pitchFamily="2" charset="2"/>
              </a:rPr>
              <a:t> </a:t>
            </a:r>
            <a:r>
              <a:rPr lang="vi-VN" sz="3000">
                <a:effectLst/>
                <a:latin typeface="Montserrat Ultra"/>
                <a:ea typeface="Times New Roman" panose="02020603050405020304" pitchFamily="18" charset="0"/>
              </a:rPr>
              <a:t>Điều này tạo ra một quy trình tự động, mang lại hiệu suất cao và tiết kiệm năng lượng, đồng thời đảm bảo rằng cây trồng sẽ nhận được đủ nước mỗi ngày, đặc biệt là vào thời điểm quan trọng của buổi sáng.</a:t>
            </a:r>
            <a:endParaRPr lang="en-US" sz="3000">
              <a:effectLst/>
              <a:latin typeface="Montserrat Ultra"/>
              <a:ea typeface="Times New Roman" panose="02020603050405020304" pitchFamily="18" charset="0"/>
            </a:endParaRPr>
          </a:p>
        </p:txBody>
      </p:sp>
      <p:sp>
        <p:nvSpPr>
          <p:cNvPr id="19" name="TextBox 9">
            <a:extLst>
              <a:ext uri="{FF2B5EF4-FFF2-40B4-BE49-F238E27FC236}">
                <a16:creationId xmlns:a16="http://schemas.microsoft.com/office/drawing/2014/main" id="{BA65A9A4-24D2-B903-E97B-9E7574B1089F}"/>
              </a:ext>
            </a:extLst>
          </p:cNvPr>
          <p:cNvSpPr txBox="1"/>
          <p:nvPr/>
        </p:nvSpPr>
        <p:spPr>
          <a:xfrm>
            <a:off x="4000494" y="175864"/>
            <a:ext cx="10287012" cy="1053266"/>
          </a:xfrm>
          <a:prstGeom prst="rect">
            <a:avLst/>
          </a:prstGeom>
        </p:spPr>
        <p:txBody>
          <a:bodyPr lIns="0" tIns="0" rIns="0" bIns="0" rtlCol="0" anchor="t">
            <a:spAutoFit/>
          </a:bodyPr>
          <a:lstStyle/>
          <a:p>
            <a:pPr algn="ctr">
              <a:lnSpc>
                <a:spcPts val="8620"/>
              </a:lnSpc>
              <a:spcBef>
                <a:spcPct val="0"/>
              </a:spcBef>
            </a:pPr>
            <a:r>
              <a:rPr lang="en-US" sz="6157" spc="301">
                <a:solidFill>
                  <a:srgbClr val="216C53"/>
                </a:solidFill>
                <a:latin typeface="Montserrat Bold"/>
              </a:rPr>
              <a:t>MÔ HÌNH CHỨC NĂNG</a:t>
            </a:r>
          </a:p>
        </p:txBody>
      </p:sp>
    </p:spTree>
    <p:extLst>
      <p:ext uri="{BB962C8B-B14F-4D97-AF65-F5344CB8AC3E}">
        <p14:creationId xmlns:p14="http://schemas.microsoft.com/office/powerpoint/2010/main" val="2364015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sp>
        <p:nvSpPr>
          <p:cNvPr id="2" name="TextBox 2"/>
          <p:cNvSpPr txBox="1"/>
          <p:nvPr/>
        </p:nvSpPr>
        <p:spPr>
          <a:xfrm>
            <a:off x="4000494" y="175864"/>
            <a:ext cx="10287012" cy="1053266"/>
          </a:xfrm>
          <a:prstGeom prst="rect">
            <a:avLst/>
          </a:prstGeom>
        </p:spPr>
        <p:txBody>
          <a:bodyPr lIns="0" tIns="0" rIns="0" bIns="0" rtlCol="0" anchor="t">
            <a:spAutoFit/>
          </a:bodyPr>
          <a:lstStyle/>
          <a:p>
            <a:pPr algn="ctr">
              <a:lnSpc>
                <a:spcPts val="8620"/>
              </a:lnSpc>
              <a:spcBef>
                <a:spcPct val="0"/>
              </a:spcBef>
            </a:pPr>
            <a:r>
              <a:rPr lang="en-US" sz="6157" spc="301">
                <a:solidFill>
                  <a:srgbClr val="216C53"/>
                </a:solidFill>
                <a:latin typeface="Montserrat Bold"/>
              </a:rPr>
              <a:t>CÁC CHỨC NĂNG</a:t>
            </a:r>
          </a:p>
        </p:txBody>
      </p:sp>
      <p:grpSp>
        <p:nvGrpSpPr>
          <p:cNvPr id="3" name="Group 3"/>
          <p:cNvGrpSpPr/>
          <p:nvPr/>
        </p:nvGrpSpPr>
        <p:grpSpPr>
          <a:xfrm>
            <a:off x="0" y="1546051"/>
            <a:ext cx="18288000" cy="8740949"/>
            <a:chOff x="0" y="0"/>
            <a:chExt cx="4816593" cy="2302143"/>
          </a:xfrm>
        </p:grpSpPr>
        <p:sp>
          <p:nvSpPr>
            <p:cNvPr id="4" name="Freeform 4"/>
            <p:cNvSpPr/>
            <p:nvPr/>
          </p:nvSpPr>
          <p:spPr>
            <a:xfrm>
              <a:off x="0" y="0"/>
              <a:ext cx="4816592" cy="2302143"/>
            </a:xfrm>
            <a:custGeom>
              <a:avLst/>
              <a:gdLst/>
              <a:ahLst/>
              <a:cxnLst/>
              <a:rect l="l" t="t" r="r" b="b"/>
              <a:pathLst>
                <a:path w="4816592" h="2302143">
                  <a:moveTo>
                    <a:pt x="0" y="0"/>
                  </a:moveTo>
                  <a:lnTo>
                    <a:pt x="4816592" y="0"/>
                  </a:lnTo>
                  <a:lnTo>
                    <a:pt x="4816592" y="2302143"/>
                  </a:lnTo>
                  <a:lnTo>
                    <a:pt x="0" y="2302143"/>
                  </a:lnTo>
                  <a:close/>
                </a:path>
              </a:pathLst>
            </a:custGeom>
            <a:solidFill>
              <a:srgbClr val="216C53"/>
            </a:solidFill>
          </p:spPr>
        </p:sp>
        <p:sp>
          <p:nvSpPr>
            <p:cNvPr id="5" name="TextBox 5"/>
            <p:cNvSpPr txBox="1"/>
            <p:nvPr/>
          </p:nvSpPr>
          <p:spPr>
            <a:xfrm>
              <a:off x="0" y="-38100"/>
              <a:ext cx="4816593" cy="2340243"/>
            </a:xfrm>
            <a:prstGeom prst="rect">
              <a:avLst/>
            </a:prstGeom>
          </p:spPr>
          <p:txBody>
            <a:bodyPr lIns="50800" tIns="50800" rIns="50800" bIns="50800" rtlCol="0" anchor="ctr"/>
            <a:lstStyle/>
            <a:p>
              <a:pPr algn="ctr">
                <a:lnSpc>
                  <a:spcPts val="2659"/>
                </a:lnSpc>
              </a:pPr>
              <a:endParaRPr sz="3500"/>
            </a:p>
          </p:txBody>
        </p:sp>
      </p:grpSp>
      <p:sp>
        <p:nvSpPr>
          <p:cNvPr id="9" name="TextBox 9"/>
          <p:cNvSpPr txBox="1"/>
          <p:nvPr/>
        </p:nvSpPr>
        <p:spPr>
          <a:xfrm>
            <a:off x="2913199" y="3756689"/>
            <a:ext cx="6230801" cy="637867"/>
          </a:xfrm>
          <a:prstGeom prst="rect">
            <a:avLst/>
          </a:prstGeom>
        </p:spPr>
        <p:txBody>
          <a:bodyPr lIns="0" tIns="0" rIns="0" bIns="0" rtlCol="0" anchor="t">
            <a:spAutoFit/>
          </a:bodyPr>
          <a:lstStyle/>
          <a:p>
            <a:pPr>
              <a:lnSpc>
                <a:spcPts val="5401"/>
              </a:lnSpc>
            </a:pPr>
            <a:r>
              <a:rPr lang="en-US" sz="3500" spc="180">
                <a:solidFill>
                  <a:srgbClr val="FFFEF2"/>
                </a:solidFill>
                <a:latin typeface="Montserrat Ultra"/>
              </a:rPr>
              <a:t>Bật đèn sáng tự đông</a:t>
            </a:r>
          </a:p>
        </p:txBody>
      </p:sp>
      <p:sp>
        <p:nvSpPr>
          <p:cNvPr id="13" name="TextBox 13"/>
          <p:cNvSpPr txBox="1"/>
          <p:nvPr/>
        </p:nvSpPr>
        <p:spPr>
          <a:xfrm>
            <a:off x="9343187" y="4894344"/>
            <a:ext cx="8593609" cy="637867"/>
          </a:xfrm>
          <a:prstGeom prst="rect">
            <a:avLst/>
          </a:prstGeom>
        </p:spPr>
        <p:txBody>
          <a:bodyPr lIns="0" tIns="0" rIns="0" bIns="0" rtlCol="0" anchor="t">
            <a:spAutoFit/>
          </a:bodyPr>
          <a:lstStyle/>
          <a:p>
            <a:pPr>
              <a:lnSpc>
                <a:spcPts val="5401"/>
              </a:lnSpc>
            </a:pPr>
            <a:r>
              <a:rPr lang="en-US" sz="3500" spc="180">
                <a:solidFill>
                  <a:srgbClr val="FFFEF2"/>
                </a:solidFill>
                <a:latin typeface="Montserrat Ultra"/>
              </a:rPr>
              <a:t>Điều triển các thiết bị IoT từ xa</a:t>
            </a:r>
          </a:p>
        </p:txBody>
      </p:sp>
      <p:sp>
        <p:nvSpPr>
          <p:cNvPr id="17" name="TextBox 17"/>
          <p:cNvSpPr txBox="1"/>
          <p:nvPr/>
        </p:nvSpPr>
        <p:spPr>
          <a:xfrm>
            <a:off x="9343187" y="2757191"/>
            <a:ext cx="7930090" cy="637867"/>
          </a:xfrm>
          <a:prstGeom prst="rect">
            <a:avLst/>
          </a:prstGeom>
        </p:spPr>
        <p:txBody>
          <a:bodyPr lIns="0" tIns="0" rIns="0" bIns="0" rtlCol="0" anchor="t">
            <a:spAutoFit/>
          </a:bodyPr>
          <a:lstStyle/>
          <a:p>
            <a:pPr>
              <a:lnSpc>
                <a:spcPts val="5401"/>
              </a:lnSpc>
            </a:pPr>
            <a:r>
              <a:rPr lang="en-US" sz="3500" spc="180">
                <a:solidFill>
                  <a:srgbClr val="FFFEF2"/>
                </a:solidFill>
                <a:latin typeface="Montserrat Ultra"/>
              </a:rPr>
              <a:t>Điều chỉnh nhiệt độ tự động</a:t>
            </a:r>
          </a:p>
        </p:txBody>
      </p:sp>
      <p:sp>
        <p:nvSpPr>
          <p:cNvPr id="18" name="TextBox 18"/>
          <p:cNvSpPr txBox="1"/>
          <p:nvPr/>
        </p:nvSpPr>
        <p:spPr>
          <a:xfrm>
            <a:off x="9343187" y="3914158"/>
            <a:ext cx="8319531" cy="637867"/>
          </a:xfrm>
          <a:prstGeom prst="rect">
            <a:avLst/>
          </a:prstGeom>
        </p:spPr>
        <p:txBody>
          <a:bodyPr lIns="0" tIns="0" rIns="0" bIns="0" rtlCol="0" anchor="t">
            <a:spAutoFit/>
          </a:bodyPr>
          <a:lstStyle/>
          <a:p>
            <a:pPr>
              <a:lnSpc>
                <a:spcPts val="5401"/>
              </a:lnSpc>
            </a:pPr>
            <a:r>
              <a:rPr lang="en-US" sz="3500" spc="180">
                <a:solidFill>
                  <a:srgbClr val="FFFEF2"/>
                </a:solidFill>
                <a:latin typeface="Montserrat Ultra"/>
              </a:rPr>
              <a:t>Điều chỉnh nồng độ CO2 tự động</a:t>
            </a:r>
          </a:p>
        </p:txBody>
      </p:sp>
      <p:sp>
        <p:nvSpPr>
          <p:cNvPr id="19" name="TextBox 19"/>
          <p:cNvSpPr txBox="1"/>
          <p:nvPr/>
        </p:nvSpPr>
        <p:spPr>
          <a:xfrm>
            <a:off x="2904640" y="2654434"/>
            <a:ext cx="5336332" cy="637867"/>
          </a:xfrm>
          <a:prstGeom prst="rect">
            <a:avLst/>
          </a:prstGeom>
        </p:spPr>
        <p:txBody>
          <a:bodyPr wrap="square" lIns="0" tIns="0" rIns="0" bIns="0" rtlCol="0" anchor="t">
            <a:spAutoFit/>
          </a:bodyPr>
          <a:lstStyle/>
          <a:p>
            <a:pPr>
              <a:lnSpc>
                <a:spcPts val="5401"/>
              </a:lnSpc>
            </a:pPr>
            <a:r>
              <a:rPr lang="en-US" sz="3500" spc="180">
                <a:solidFill>
                  <a:srgbClr val="FFFEF2"/>
                </a:solidFill>
                <a:latin typeface="Montserrat Ultra"/>
              </a:rPr>
              <a:t>Tưới nước tự động</a:t>
            </a:r>
          </a:p>
        </p:txBody>
      </p:sp>
      <p:sp>
        <p:nvSpPr>
          <p:cNvPr id="23" name="TextBox 23"/>
          <p:cNvSpPr txBox="1"/>
          <p:nvPr/>
        </p:nvSpPr>
        <p:spPr>
          <a:xfrm>
            <a:off x="457199" y="6619875"/>
            <a:ext cx="17465619" cy="1987595"/>
          </a:xfrm>
          <a:prstGeom prst="rect">
            <a:avLst/>
          </a:prstGeom>
        </p:spPr>
        <p:txBody>
          <a:bodyPr wrap="square" lIns="0" tIns="0" rIns="0" bIns="0" rtlCol="0" anchor="t">
            <a:spAutoFit/>
          </a:bodyPr>
          <a:lstStyle/>
          <a:p>
            <a:pPr algn="just">
              <a:lnSpc>
                <a:spcPts val="5250"/>
              </a:lnSpc>
            </a:pPr>
            <a:r>
              <a:rPr lang="en-US" sz="3500" b="1" spc="175">
                <a:solidFill>
                  <a:srgbClr val="FFFEF2"/>
                </a:solidFill>
                <a:latin typeface="Montserrat Ultra"/>
              </a:rPr>
              <a:t>Vận </a:t>
            </a:r>
            <a:r>
              <a:rPr lang="vi-VN" sz="3500" b="1" spc="175">
                <a:solidFill>
                  <a:srgbClr val="FFFEF2"/>
                </a:solidFill>
                <a:latin typeface="Montserrat Ultra"/>
              </a:rPr>
              <a:t>hành:</a:t>
            </a:r>
            <a:r>
              <a:rPr lang="en-US" sz="3500" b="1" spc="175">
                <a:solidFill>
                  <a:srgbClr val="FFFEF2"/>
                </a:solidFill>
                <a:latin typeface="Montserrat Ultra"/>
              </a:rPr>
              <a:t> </a:t>
            </a:r>
          </a:p>
          <a:p>
            <a:pPr marL="914400" lvl="1" indent="-457200" algn="just">
              <a:lnSpc>
                <a:spcPts val="5250"/>
              </a:lnSpc>
              <a:buFont typeface="Wingdings" panose="05000000000000000000" pitchFamily="2" charset="2"/>
              <a:buChar char="§"/>
            </a:pPr>
            <a:r>
              <a:rPr lang="en-US" sz="3500" spc="175">
                <a:solidFill>
                  <a:srgbClr val="FFFEF2"/>
                </a:solidFill>
                <a:latin typeface="Montserrat Ultra"/>
              </a:rPr>
              <a:t>(1-</a:t>
            </a:r>
            <a:r>
              <a:rPr lang="vi-VN" sz="3500" spc="175">
                <a:solidFill>
                  <a:srgbClr val="FFFEF2"/>
                </a:solidFill>
                <a:latin typeface="Montserrat Ultra"/>
              </a:rPr>
              <a:t>5</a:t>
            </a:r>
            <a:r>
              <a:rPr lang="en-US" sz="3500" spc="175">
                <a:solidFill>
                  <a:srgbClr val="FFFEF2"/>
                </a:solidFill>
                <a:latin typeface="Montserrat Ultra"/>
              </a:rPr>
              <a:t>): Tự động điều chỉnh dựa trên các thông số cảm biến và quy trình lập trình</a:t>
            </a:r>
          </a:p>
          <a:p>
            <a:pPr marL="914400" lvl="1" indent="-457200" algn="just">
              <a:lnSpc>
                <a:spcPts val="5250"/>
              </a:lnSpc>
              <a:buFont typeface="Wingdings" panose="05000000000000000000" pitchFamily="2" charset="2"/>
              <a:buChar char="§"/>
            </a:pPr>
            <a:r>
              <a:rPr lang="en-US" sz="3500" spc="175">
                <a:solidFill>
                  <a:srgbClr val="FFFEF2"/>
                </a:solidFill>
                <a:latin typeface="Montserrat Ultra"/>
              </a:rPr>
              <a:t>(</a:t>
            </a:r>
            <a:r>
              <a:rPr lang="vi-VN" sz="3500" spc="175">
                <a:solidFill>
                  <a:srgbClr val="FFFEF2"/>
                </a:solidFill>
                <a:latin typeface="Montserrat Ultra"/>
              </a:rPr>
              <a:t>6</a:t>
            </a:r>
            <a:r>
              <a:rPr lang="en-US" sz="3500" spc="175">
                <a:solidFill>
                  <a:srgbClr val="FFFEF2"/>
                </a:solidFill>
                <a:latin typeface="Montserrat Ultra"/>
              </a:rPr>
              <a:t>): Điều khiển bằng ứng dụng trên điện thoại hoặc máy tính </a:t>
            </a:r>
          </a:p>
        </p:txBody>
      </p:sp>
      <p:grpSp>
        <p:nvGrpSpPr>
          <p:cNvPr id="24" name="Group 24"/>
          <p:cNvGrpSpPr/>
          <p:nvPr/>
        </p:nvGrpSpPr>
        <p:grpSpPr>
          <a:xfrm>
            <a:off x="17068103" y="1616"/>
            <a:ext cx="1177932" cy="1392235"/>
            <a:chOff x="0" y="0"/>
            <a:chExt cx="1570577" cy="1856313"/>
          </a:xfrm>
        </p:grpSpPr>
        <p:sp>
          <p:nvSpPr>
            <p:cNvPr id="25" name="Freeform 25"/>
            <p:cNvSpPr/>
            <p:nvPr/>
          </p:nvSpPr>
          <p:spPr>
            <a:xfrm>
              <a:off x="0" y="0"/>
              <a:ext cx="1570577" cy="1448857"/>
            </a:xfrm>
            <a:custGeom>
              <a:avLst/>
              <a:gdLst/>
              <a:ahLst/>
              <a:cxnLst/>
              <a:rect l="l" t="t" r="r" b="b"/>
              <a:pathLst>
                <a:path w="1570577" h="1448857">
                  <a:moveTo>
                    <a:pt x="0" y="0"/>
                  </a:moveTo>
                  <a:lnTo>
                    <a:pt x="1570577" y="0"/>
                  </a:lnTo>
                  <a:lnTo>
                    <a:pt x="1570577" y="1448857"/>
                  </a:lnTo>
                  <a:lnTo>
                    <a:pt x="0" y="14488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6" name="TextBox 26"/>
            <p:cNvSpPr txBox="1"/>
            <p:nvPr/>
          </p:nvSpPr>
          <p:spPr>
            <a:xfrm>
              <a:off x="0" y="1460087"/>
              <a:ext cx="1570577" cy="396225"/>
            </a:xfrm>
            <a:prstGeom prst="rect">
              <a:avLst/>
            </a:prstGeom>
          </p:spPr>
          <p:txBody>
            <a:bodyPr lIns="0" tIns="0" rIns="0" bIns="0" rtlCol="0" anchor="t">
              <a:spAutoFit/>
            </a:bodyPr>
            <a:lstStyle/>
            <a:p>
              <a:pPr algn="ctr">
                <a:lnSpc>
                  <a:spcPts val="2658"/>
                </a:lnSpc>
              </a:pPr>
              <a:r>
                <a:rPr lang="en-US" sz="1661" spc="255">
                  <a:solidFill>
                    <a:srgbClr val="2C6D44"/>
                  </a:solidFill>
                  <a:latin typeface="Glacial Indifference Bold"/>
                </a:rPr>
                <a:t>NHÓM 31</a:t>
              </a:r>
            </a:p>
          </p:txBody>
        </p:sp>
      </p:grpSp>
      <p:sp>
        <p:nvSpPr>
          <p:cNvPr id="27" name="Freeform 27"/>
          <p:cNvSpPr/>
          <p:nvPr/>
        </p:nvSpPr>
        <p:spPr>
          <a:xfrm>
            <a:off x="28575" y="38100"/>
            <a:ext cx="2264008" cy="1251647"/>
          </a:xfrm>
          <a:custGeom>
            <a:avLst/>
            <a:gdLst/>
            <a:ahLst/>
            <a:cxnLst/>
            <a:rect l="l" t="t" r="r" b="b"/>
            <a:pathLst>
              <a:path w="2264008" h="1251647">
                <a:moveTo>
                  <a:pt x="0" y="0"/>
                </a:moveTo>
                <a:lnTo>
                  <a:pt x="2264008" y="0"/>
                </a:lnTo>
                <a:lnTo>
                  <a:pt x="2264008" y="1251647"/>
                </a:lnTo>
                <a:lnTo>
                  <a:pt x="0" y="1251647"/>
                </a:lnTo>
                <a:lnTo>
                  <a:pt x="0" y="0"/>
                </a:lnTo>
                <a:close/>
              </a:path>
            </a:pathLst>
          </a:custGeom>
          <a:blipFill>
            <a:blip r:embed="rId4"/>
            <a:stretch>
              <a:fillRect/>
            </a:stretch>
          </a:blipFill>
        </p:spPr>
      </p:sp>
      <p:grpSp>
        <p:nvGrpSpPr>
          <p:cNvPr id="31" name="Group 28">
            <a:extLst>
              <a:ext uri="{FF2B5EF4-FFF2-40B4-BE49-F238E27FC236}">
                <a16:creationId xmlns:a16="http://schemas.microsoft.com/office/drawing/2014/main" id="{DEF7E268-BAAC-2FFD-9C0F-CD48ED3DBE36}"/>
              </a:ext>
            </a:extLst>
          </p:cNvPr>
          <p:cNvGrpSpPr/>
          <p:nvPr/>
        </p:nvGrpSpPr>
        <p:grpSpPr>
          <a:xfrm>
            <a:off x="1892877" y="4846511"/>
            <a:ext cx="3850143" cy="1592389"/>
            <a:chOff x="-7767732" y="-192427"/>
            <a:chExt cx="4066956" cy="1682060"/>
          </a:xfrm>
        </p:grpSpPr>
        <p:sp>
          <p:nvSpPr>
            <p:cNvPr id="32" name="Freeform 29">
              <a:extLst>
                <a:ext uri="{FF2B5EF4-FFF2-40B4-BE49-F238E27FC236}">
                  <a16:creationId xmlns:a16="http://schemas.microsoft.com/office/drawing/2014/main" id="{02E92BD2-7393-8AFD-126A-3F7E8459FE0C}"/>
                </a:ext>
              </a:extLst>
            </p:cNvPr>
            <p:cNvSpPr/>
            <p:nvPr/>
          </p:nvSpPr>
          <p:spPr>
            <a:xfrm>
              <a:off x="-7767732" y="-192427"/>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EF2"/>
            </a:solidFill>
          </p:spPr>
          <p:txBody>
            <a:bodyPr anchor="ctr"/>
            <a:lstStyle/>
            <a:p>
              <a:pPr algn="ctr"/>
              <a:r>
                <a:rPr lang="vi-VN" sz="3500">
                  <a:solidFill>
                    <a:srgbClr val="216C53"/>
                  </a:solidFill>
                  <a:latin typeface="Montserrat Ultra"/>
                  <a:ea typeface="Cambria Math" panose="02040503050406030204" pitchFamily="18" charset="0"/>
                </a:rPr>
                <a:t>5</a:t>
              </a:r>
              <a:endParaRPr lang="en-US" sz="3500">
                <a:solidFill>
                  <a:srgbClr val="216C53"/>
                </a:solidFill>
                <a:latin typeface="Montserrat Ultra"/>
                <a:ea typeface="Cambria Math" panose="02040503050406030204" pitchFamily="18" charset="0"/>
              </a:endParaRPr>
            </a:p>
          </p:txBody>
        </p:sp>
        <p:sp>
          <p:nvSpPr>
            <p:cNvPr id="33" name="TextBox 30">
              <a:extLst>
                <a:ext uri="{FF2B5EF4-FFF2-40B4-BE49-F238E27FC236}">
                  <a16:creationId xmlns:a16="http://schemas.microsoft.com/office/drawing/2014/main" id="{508082DD-18EC-D7BE-F8E7-21C4CD1437C1}"/>
                </a:ext>
              </a:extLst>
            </p:cNvPr>
            <p:cNvSpPr txBox="1"/>
            <p:nvPr/>
          </p:nvSpPr>
          <p:spPr>
            <a:xfrm>
              <a:off x="-4361176" y="781608"/>
              <a:ext cx="660400" cy="708025"/>
            </a:xfrm>
            <a:prstGeom prst="rect">
              <a:avLst/>
            </a:prstGeom>
          </p:spPr>
          <p:txBody>
            <a:bodyPr lIns="52266" tIns="52266" rIns="52266" bIns="52266" rtlCol="0" anchor="ctr"/>
            <a:lstStyle/>
            <a:p>
              <a:pPr algn="ctr">
                <a:lnSpc>
                  <a:spcPts val="3220"/>
                </a:lnSpc>
              </a:pPr>
              <a:r>
                <a:rPr lang="en-US" sz="3500">
                  <a:solidFill>
                    <a:srgbClr val="216C53"/>
                  </a:solidFill>
                  <a:latin typeface="Montserrat Ultra"/>
                </a:rPr>
                <a:t>5</a:t>
              </a:r>
            </a:p>
          </p:txBody>
        </p:sp>
      </p:grpSp>
      <p:sp>
        <p:nvSpPr>
          <p:cNvPr id="34" name="Freeform 29">
            <a:extLst>
              <a:ext uri="{FF2B5EF4-FFF2-40B4-BE49-F238E27FC236}">
                <a16:creationId xmlns:a16="http://schemas.microsoft.com/office/drawing/2014/main" id="{A4CD9FBE-D0C2-9401-6345-5E1461A90012}"/>
              </a:ext>
            </a:extLst>
          </p:cNvPr>
          <p:cNvSpPr/>
          <p:nvPr/>
        </p:nvSpPr>
        <p:spPr>
          <a:xfrm>
            <a:off x="1900303" y="2605939"/>
            <a:ext cx="769469" cy="765968"/>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EF2"/>
          </a:solidFill>
        </p:spPr>
        <p:txBody>
          <a:bodyPr anchor="ctr"/>
          <a:lstStyle/>
          <a:p>
            <a:pPr algn="ctr"/>
            <a:r>
              <a:rPr lang="vi-VN" sz="3500">
                <a:solidFill>
                  <a:srgbClr val="216C53"/>
                </a:solidFill>
                <a:latin typeface="Montserrat Ultra"/>
                <a:ea typeface="Cambria Math" panose="02040503050406030204" pitchFamily="18" charset="0"/>
              </a:rPr>
              <a:t>1</a:t>
            </a:r>
            <a:endParaRPr lang="en-US" sz="3500">
              <a:solidFill>
                <a:srgbClr val="216C53"/>
              </a:solidFill>
              <a:latin typeface="Montserrat Ultra"/>
              <a:ea typeface="Cambria Math" panose="02040503050406030204" pitchFamily="18" charset="0"/>
            </a:endParaRPr>
          </a:p>
        </p:txBody>
      </p:sp>
      <p:sp>
        <p:nvSpPr>
          <p:cNvPr id="35" name="Freeform 29">
            <a:extLst>
              <a:ext uri="{FF2B5EF4-FFF2-40B4-BE49-F238E27FC236}">
                <a16:creationId xmlns:a16="http://schemas.microsoft.com/office/drawing/2014/main" id="{29D4F35E-C3DD-B611-7062-E5650BDA6785}"/>
              </a:ext>
            </a:extLst>
          </p:cNvPr>
          <p:cNvSpPr/>
          <p:nvPr/>
        </p:nvSpPr>
        <p:spPr>
          <a:xfrm>
            <a:off x="1889209" y="3705148"/>
            <a:ext cx="769469" cy="76946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EF2"/>
          </a:solidFill>
        </p:spPr>
        <p:txBody>
          <a:bodyPr anchor="ctr"/>
          <a:lstStyle/>
          <a:p>
            <a:pPr algn="ctr"/>
            <a:r>
              <a:rPr lang="vi-VN" sz="3500">
                <a:solidFill>
                  <a:srgbClr val="216C53"/>
                </a:solidFill>
                <a:latin typeface="Montserrat Ultra"/>
                <a:ea typeface="Cambria Math" panose="02040503050406030204" pitchFamily="18" charset="0"/>
              </a:rPr>
              <a:t>3</a:t>
            </a:r>
            <a:endParaRPr lang="en-US" sz="3500">
              <a:solidFill>
                <a:srgbClr val="216C53"/>
              </a:solidFill>
              <a:latin typeface="Montserrat Ultra"/>
              <a:ea typeface="Cambria Math" panose="02040503050406030204" pitchFamily="18" charset="0"/>
            </a:endParaRPr>
          </a:p>
        </p:txBody>
      </p:sp>
      <p:sp>
        <p:nvSpPr>
          <p:cNvPr id="36" name="Freeform 29">
            <a:extLst>
              <a:ext uri="{FF2B5EF4-FFF2-40B4-BE49-F238E27FC236}">
                <a16:creationId xmlns:a16="http://schemas.microsoft.com/office/drawing/2014/main" id="{4013B73E-7EBE-BBA8-CC52-7A24F6E70084}"/>
              </a:ext>
            </a:extLst>
          </p:cNvPr>
          <p:cNvSpPr/>
          <p:nvPr/>
        </p:nvSpPr>
        <p:spPr>
          <a:xfrm>
            <a:off x="8348814" y="4847932"/>
            <a:ext cx="769469" cy="76946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EF2"/>
          </a:solidFill>
        </p:spPr>
        <p:txBody>
          <a:bodyPr anchor="ctr"/>
          <a:lstStyle/>
          <a:p>
            <a:pPr algn="ctr"/>
            <a:r>
              <a:rPr lang="vi-VN" sz="3500">
                <a:solidFill>
                  <a:srgbClr val="216C53"/>
                </a:solidFill>
                <a:latin typeface="Montserrat Ultra"/>
                <a:ea typeface="Cambria Math" panose="02040503050406030204" pitchFamily="18" charset="0"/>
              </a:rPr>
              <a:t>6</a:t>
            </a:r>
            <a:endParaRPr lang="en-US" sz="3500">
              <a:solidFill>
                <a:srgbClr val="216C53"/>
              </a:solidFill>
              <a:latin typeface="Montserrat Ultra"/>
              <a:ea typeface="Cambria Math" panose="02040503050406030204" pitchFamily="18" charset="0"/>
            </a:endParaRPr>
          </a:p>
        </p:txBody>
      </p:sp>
      <p:sp>
        <p:nvSpPr>
          <p:cNvPr id="37" name="Freeform 29">
            <a:extLst>
              <a:ext uri="{FF2B5EF4-FFF2-40B4-BE49-F238E27FC236}">
                <a16:creationId xmlns:a16="http://schemas.microsoft.com/office/drawing/2014/main" id="{C23BDF6D-A095-E1D5-F4AB-981B368775E2}"/>
              </a:ext>
            </a:extLst>
          </p:cNvPr>
          <p:cNvSpPr/>
          <p:nvPr/>
        </p:nvSpPr>
        <p:spPr>
          <a:xfrm>
            <a:off x="8319197" y="3809249"/>
            <a:ext cx="769469" cy="76946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EF2"/>
          </a:solidFill>
        </p:spPr>
        <p:txBody>
          <a:bodyPr anchor="ctr"/>
          <a:lstStyle/>
          <a:p>
            <a:pPr algn="ctr"/>
            <a:r>
              <a:rPr lang="vi-VN" sz="3500">
                <a:solidFill>
                  <a:srgbClr val="216C53"/>
                </a:solidFill>
                <a:latin typeface="Montserrat Ultra"/>
                <a:ea typeface="Cambria Math" panose="02040503050406030204" pitchFamily="18" charset="0"/>
              </a:rPr>
              <a:t>4</a:t>
            </a:r>
            <a:endParaRPr lang="en-US" sz="3500">
              <a:solidFill>
                <a:srgbClr val="216C53"/>
              </a:solidFill>
              <a:latin typeface="Montserrat Ultra"/>
              <a:ea typeface="Cambria Math" panose="02040503050406030204" pitchFamily="18" charset="0"/>
            </a:endParaRPr>
          </a:p>
        </p:txBody>
      </p:sp>
      <p:sp>
        <p:nvSpPr>
          <p:cNvPr id="38" name="Freeform 29">
            <a:extLst>
              <a:ext uri="{FF2B5EF4-FFF2-40B4-BE49-F238E27FC236}">
                <a16:creationId xmlns:a16="http://schemas.microsoft.com/office/drawing/2014/main" id="{85109BC1-CE4A-DB56-993C-C3C499A6C3CD}"/>
              </a:ext>
            </a:extLst>
          </p:cNvPr>
          <p:cNvSpPr/>
          <p:nvPr/>
        </p:nvSpPr>
        <p:spPr>
          <a:xfrm>
            <a:off x="8297468" y="2698326"/>
            <a:ext cx="769469" cy="769469"/>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EF2"/>
          </a:solidFill>
        </p:spPr>
        <p:txBody>
          <a:bodyPr anchor="ctr"/>
          <a:lstStyle/>
          <a:p>
            <a:pPr algn="ctr"/>
            <a:r>
              <a:rPr lang="vi-VN" sz="3500">
                <a:solidFill>
                  <a:srgbClr val="216C53"/>
                </a:solidFill>
                <a:latin typeface="Montserrat Ultra"/>
                <a:ea typeface="Cambria Math" panose="02040503050406030204" pitchFamily="18" charset="0"/>
              </a:rPr>
              <a:t>2</a:t>
            </a:r>
            <a:endParaRPr lang="en-US" sz="3500">
              <a:solidFill>
                <a:srgbClr val="216C53"/>
              </a:solidFill>
              <a:latin typeface="Montserrat Ultra"/>
              <a:ea typeface="Cambria Math" panose="02040503050406030204" pitchFamily="18" charset="0"/>
            </a:endParaRPr>
          </a:p>
        </p:txBody>
      </p:sp>
      <p:sp>
        <p:nvSpPr>
          <p:cNvPr id="39" name="TextBox 13">
            <a:extLst>
              <a:ext uri="{FF2B5EF4-FFF2-40B4-BE49-F238E27FC236}">
                <a16:creationId xmlns:a16="http://schemas.microsoft.com/office/drawing/2014/main" id="{258249DC-5314-737D-1F0A-C4168F30AC2D}"/>
              </a:ext>
            </a:extLst>
          </p:cNvPr>
          <p:cNvSpPr txBox="1"/>
          <p:nvPr/>
        </p:nvSpPr>
        <p:spPr>
          <a:xfrm>
            <a:off x="2913200" y="4912311"/>
            <a:ext cx="4500510" cy="637867"/>
          </a:xfrm>
          <a:prstGeom prst="rect">
            <a:avLst/>
          </a:prstGeom>
        </p:spPr>
        <p:txBody>
          <a:bodyPr wrap="square" lIns="0" tIns="0" rIns="0" bIns="0" rtlCol="0" anchor="t">
            <a:spAutoFit/>
          </a:bodyPr>
          <a:lstStyle/>
          <a:p>
            <a:pPr>
              <a:lnSpc>
                <a:spcPts val="5401"/>
              </a:lnSpc>
            </a:pPr>
            <a:r>
              <a:rPr lang="vi-VN" sz="3500" spc="180">
                <a:solidFill>
                  <a:srgbClr val="FFFEF2"/>
                </a:solidFill>
                <a:latin typeface="Montserrat Ultra"/>
              </a:rPr>
              <a:t>Bón phân tự động</a:t>
            </a:r>
            <a:endParaRPr lang="en-US" sz="3500" spc="180">
              <a:solidFill>
                <a:srgbClr val="FFFEF2"/>
              </a:solidFill>
              <a:latin typeface="Montserrat Ultr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sp>
        <p:nvSpPr>
          <p:cNvPr id="2" name="Freeform 2"/>
          <p:cNvSpPr/>
          <p:nvPr/>
        </p:nvSpPr>
        <p:spPr>
          <a:xfrm>
            <a:off x="28575" y="38100"/>
            <a:ext cx="2264008" cy="1251647"/>
          </a:xfrm>
          <a:custGeom>
            <a:avLst/>
            <a:gdLst/>
            <a:ahLst/>
            <a:cxnLst/>
            <a:rect l="l" t="t" r="r" b="b"/>
            <a:pathLst>
              <a:path w="2264008" h="1251647">
                <a:moveTo>
                  <a:pt x="0" y="0"/>
                </a:moveTo>
                <a:lnTo>
                  <a:pt x="2264008" y="0"/>
                </a:lnTo>
                <a:lnTo>
                  <a:pt x="2264008" y="1251647"/>
                </a:lnTo>
                <a:lnTo>
                  <a:pt x="0" y="1251647"/>
                </a:lnTo>
                <a:lnTo>
                  <a:pt x="0" y="0"/>
                </a:lnTo>
                <a:close/>
              </a:path>
            </a:pathLst>
          </a:custGeom>
          <a:blipFill>
            <a:blip r:embed="rId2"/>
            <a:stretch>
              <a:fillRect/>
            </a:stretch>
          </a:blipFill>
        </p:spPr>
      </p:sp>
      <p:grpSp>
        <p:nvGrpSpPr>
          <p:cNvPr id="7" name="Group 9">
            <a:extLst>
              <a:ext uri="{FF2B5EF4-FFF2-40B4-BE49-F238E27FC236}">
                <a16:creationId xmlns:a16="http://schemas.microsoft.com/office/drawing/2014/main" id="{C45432E6-382B-5C81-715C-1B67328A6F22}"/>
              </a:ext>
            </a:extLst>
          </p:cNvPr>
          <p:cNvGrpSpPr/>
          <p:nvPr/>
        </p:nvGrpSpPr>
        <p:grpSpPr>
          <a:xfrm>
            <a:off x="17068103" y="1616"/>
            <a:ext cx="1177932" cy="1392235"/>
            <a:chOff x="0" y="0"/>
            <a:chExt cx="1570577" cy="1856313"/>
          </a:xfrm>
        </p:grpSpPr>
        <p:sp>
          <p:nvSpPr>
            <p:cNvPr id="8" name="Freeform 10">
              <a:extLst>
                <a:ext uri="{FF2B5EF4-FFF2-40B4-BE49-F238E27FC236}">
                  <a16:creationId xmlns:a16="http://schemas.microsoft.com/office/drawing/2014/main" id="{14437CE0-16C2-CED4-427C-D406E5B4E508}"/>
                </a:ext>
              </a:extLst>
            </p:cNvPr>
            <p:cNvSpPr/>
            <p:nvPr/>
          </p:nvSpPr>
          <p:spPr>
            <a:xfrm>
              <a:off x="0" y="0"/>
              <a:ext cx="1570577" cy="1448857"/>
            </a:xfrm>
            <a:custGeom>
              <a:avLst/>
              <a:gdLst/>
              <a:ahLst/>
              <a:cxnLst/>
              <a:rect l="l" t="t" r="r" b="b"/>
              <a:pathLst>
                <a:path w="1570577" h="1448857">
                  <a:moveTo>
                    <a:pt x="0" y="0"/>
                  </a:moveTo>
                  <a:lnTo>
                    <a:pt x="1570577" y="0"/>
                  </a:lnTo>
                  <a:lnTo>
                    <a:pt x="1570577" y="1448857"/>
                  </a:lnTo>
                  <a:lnTo>
                    <a:pt x="0" y="14488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11">
              <a:extLst>
                <a:ext uri="{FF2B5EF4-FFF2-40B4-BE49-F238E27FC236}">
                  <a16:creationId xmlns:a16="http://schemas.microsoft.com/office/drawing/2014/main" id="{E41A0229-97F3-779B-7966-11D81579190D}"/>
                </a:ext>
              </a:extLst>
            </p:cNvPr>
            <p:cNvSpPr txBox="1"/>
            <p:nvPr/>
          </p:nvSpPr>
          <p:spPr>
            <a:xfrm>
              <a:off x="0" y="1460087"/>
              <a:ext cx="1570577" cy="396225"/>
            </a:xfrm>
            <a:prstGeom prst="rect">
              <a:avLst/>
            </a:prstGeom>
          </p:spPr>
          <p:txBody>
            <a:bodyPr lIns="0" tIns="0" rIns="0" bIns="0" rtlCol="0" anchor="t">
              <a:spAutoFit/>
            </a:bodyPr>
            <a:lstStyle/>
            <a:p>
              <a:pPr algn="ctr">
                <a:lnSpc>
                  <a:spcPts val="2658"/>
                </a:lnSpc>
              </a:pPr>
              <a:r>
                <a:rPr lang="en-US" sz="1661" spc="255">
                  <a:solidFill>
                    <a:srgbClr val="2C6D44"/>
                  </a:solidFill>
                  <a:latin typeface="Glacial Indifference Bold"/>
                </a:rPr>
                <a:t>NHÓM 31</a:t>
              </a:r>
            </a:p>
          </p:txBody>
        </p:sp>
      </p:grpSp>
      <p:sp>
        <p:nvSpPr>
          <p:cNvPr id="10" name="TextBox 7">
            <a:extLst>
              <a:ext uri="{FF2B5EF4-FFF2-40B4-BE49-F238E27FC236}">
                <a16:creationId xmlns:a16="http://schemas.microsoft.com/office/drawing/2014/main" id="{A12C2AD5-6FAC-20CA-5CD1-0DA23D5F15BB}"/>
              </a:ext>
            </a:extLst>
          </p:cNvPr>
          <p:cNvSpPr txBox="1"/>
          <p:nvPr/>
        </p:nvSpPr>
        <p:spPr>
          <a:xfrm>
            <a:off x="223597" y="1594347"/>
            <a:ext cx="11180063" cy="582211"/>
          </a:xfrm>
          <a:prstGeom prst="rect">
            <a:avLst/>
          </a:prstGeom>
        </p:spPr>
        <p:txBody>
          <a:bodyPr lIns="0" tIns="0" rIns="0" bIns="0" rtlCol="0" anchor="t">
            <a:spAutoFit/>
          </a:bodyPr>
          <a:lstStyle/>
          <a:p>
            <a:pPr>
              <a:lnSpc>
                <a:spcPts val="4900"/>
              </a:lnSpc>
              <a:spcBef>
                <a:spcPct val="0"/>
              </a:spcBef>
            </a:pPr>
            <a:r>
              <a:rPr lang="en-US" sz="3500" spc="171">
                <a:solidFill>
                  <a:srgbClr val="216C53"/>
                </a:solidFill>
                <a:latin typeface="Montserrat Ultra-Bold"/>
              </a:rPr>
              <a:t>TƯỚI NƯỚC TỰ ĐỘNG</a:t>
            </a:r>
          </a:p>
        </p:txBody>
      </p:sp>
      <p:pic>
        <p:nvPicPr>
          <p:cNvPr id="5" name="Picture 4">
            <a:extLst>
              <a:ext uri="{FF2B5EF4-FFF2-40B4-BE49-F238E27FC236}">
                <a16:creationId xmlns:a16="http://schemas.microsoft.com/office/drawing/2014/main" id="{9FCAD4DA-29E4-93D0-9DEA-13B0593DBBA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11" b="-1"/>
          <a:stretch/>
        </p:blipFill>
        <p:spPr bwMode="auto">
          <a:xfrm>
            <a:off x="3733800" y="2797675"/>
            <a:ext cx="14225212" cy="6664692"/>
          </a:xfrm>
          <a:prstGeom prst="rect">
            <a:avLst/>
          </a:prstGeom>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sp>
        <p:nvSpPr>
          <p:cNvPr id="14" name="Oval 13">
            <a:extLst>
              <a:ext uri="{FF2B5EF4-FFF2-40B4-BE49-F238E27FC236}">
                <a16:creationId xmlns:a16="http://schemas.microsoft.com/office/drawing/2014/main" id="{FD83FB80-778F-34F1-F191-0CB62126EF22}"/>
              </a:ext>
            </a:extLst>
          </p:cNvPr>
          <p:cNvSpPr/>
          <p:nvPr/>
        </p:nvSpPr>
        <p:spPr>
          <a:xfrm>
            <a:off x="12573000" y="6286500"/>
            <a:ext cx="838200" cy="381000"/>
          </a:xfrm>
          <a:prstGeom prst="ellipse">
            <a:avLst/>
          </a:prstGeom>
          <a:no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6ED6EB2-9CD5-1EC8-84D5-FA6EAA502F15}"/>
              </a:ext>
            </a:extLst>
          </p:cNvPr>
          <p:cNvSpPr txBox="1"/>
          <p:nvPr/>
        </p:nvSpPr>
        <p:spPr>
          <a:xfrm>
            <a:off x="223597" y="3713743"/>
            <a:ext cx="3281603" cy="4868256"/>
          </a:xfrm>
          <a:prstGeom prst="rect">
            <a:avLst/>
          </a:prstGeom>
          <a:noFill/>
        </p:spPr>
        <p:txBody>
          <a:bodyPr wrap="square">
            <a:spAutoFit/>
          </a:bodyPr>
          <a:lstStyle/>
          <a:p>
            <a:pPr marL="457200" indent="-457200">
              <a:lnSpc>
                <a:spcPct val="150000"/>
              </a:lnSpc>
              <a:buFont typeface="Wingdings" panose="05000000000000000000" pitchFamily="2" charset="2"/>
              <a:buChar char="§"/>
            </a:pPr>
            <a:r>
              <a:rPr lang="vi-VN" sz="3000">
                <a:effectLst/>
                <a:latin typeface="Montserrat Ultra"/>
                <a:ea typeface="Times New Roman" panose="02020603050405020304" pitchFamily="18" charset="0"/>
              </a:rPr>
              <a:t>Khi độ ẩm &lt; 60% thì máy tưới nước sẽ tự động bật </a:t>
            </a:r>
            <a:endParaRPr lang="vi-VN" sz="3000">
              <a:latin typeface="Montserrat Ultra"/>
              <a:ea typeface="Times New Roman" panose="02020603050405020304" pitchFamily="18" charset="0"/>
            </a:endParaRPr>
          </a:p>
          <a:p>
            <a:pPr marL="457200" indent="-457200">
              <a:lnSpc>
                <a:spcPct val="150000"/>
              </a:lnSpc>
              <a:buFont typeface="Wingdings" panose="05000000000000000000" pitchFamily="2" charset="2"/>
              <a:buChar char="§"/>
            </a:pPr>
            <a:r>
              <a:rPr lang="vi-VN" sz="3000">
                <a:effectLst/>
                <a:latin typeface="Montserrat Ultra"/>
                <a:ea typeface="Times New Roman" panose="02020603050405020304" pitchFamily="18" charset="0"/>
              </a:rPr>
              <a:t>Ngược lại thì máy tưới nước sẽ tắt.</a:t>
            </a:r>
            <a:endParaRPr lang="en-US" sz="3000">
              <a:effectLst/>
              <a:latin typeface="Montserrat Ultra"/>
              <a:ea typeface="Times New Roman" panose="02020603050405020304" pitchFamily="18" charset="0"/>
            </a:endParaRPr>
          </a:p>
        </p:txBody>
      </p:sp>
      <p:sp>
        <p:nvSpPr>
          <p:cNvPr id="17" name="TextBox 9">
            <a:extLst>
              <a:ext uri="{FF2B5EF4-FFF2-40B4-BE49-F238E27FC236}">
                <a16:creationId xmlns:a16="http://schemas.microsoft.com/office/drawing/2014/main" id="{EFEB5B59-AC68-1E3A-11B8-308416D8B2ED}"/>
              </a:ext>
            </a:extLst>
          </p:cNvPr>
          <p:cNvSpPr txBox="1"/>
          <p:nvPr/>
        </p:nvSpPr>
        <p:spPr>
          <a:xfrm>
            <a:off x="4000494" y="175864"/>
            <a:ext cx="10287012" cy="1053266"/>
          </a:xfrm>
          <a:prstGeom prst="rect">
            <a:avLst/>
          </a:prstGeom>
        </p:spPr>
        <p:txBody>
          <a:bodyPr lIns="0" tIns="0" rIns="0" bIns="0" rtlCol="0" anchor="t">
            <a:spAutoFit/>
          </a:bodyPr>
          <a:lstStyle/>
          <a:p>
            <a:pPr algn="ctr">
              <a:lnSpc>
                <a:spcPts val="8620"/>
              </a:lnSpc>
              <a:spcBef>
                <a:spcPct val="0"/>
              </a:spcBef>
            </a:pPr>
            <a:r>
              <a:rPr lang="en-US" sz="6157" spc="301">
                <a:solidFill>
                  <a:srgbClr val="216C53"/>
                </a:solidFill>
                <a:latin typeface="Montserrat Bold"/>
              </a:rPr>
              <a:t>MÔ HÌNH CHỨC NĂNG</a:t>
            </a:r>
          </a:p>
        </p:txBody>
      </p:sp>
    </p:spTree>
    <p:extLst>
      <p:ext uri="{BB962C8B-B14F-4D97-AF65-F5344CB8AC3E}">
        <p14:creationId xmlns:p14="http://schemas.microsoft.com/office/powerpoint/2010/main" val="16759412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sp>
        <p:nvSpPr>
          <p:cNvPr id="2" name="Freeform 2"/>
          <p:cNvSpPr/>
          <p:nvPr/>
        </p:nvSpPr>
        <p:spPr>
          <a:xfrm>
            <a:off x="28575" y="38100"/>
            <a:ext cx="2264008" cy="1251647"/>
          </a:xfrm>
          <a:custGeom>
            <a:avLst/>
            <a:gdLst/>
            <a:ahLst/>
            <a:cxnLst/>
            <a:rect l="l" t="t" r="r" b="b"/>
            <a:pathLst>
              <a:path w="2264008" h="1251647">
                <a:moveTo>
                  <a:pt x="0" y="0"/>
                </a:moveTo>
                <a:lnTo>
                  <a:pt x="2264008" y="0"/>
                </a:lnTo>
                <a:lnTo>
                  <a:pt x="2264008" y="1251647"/>
                </a:lnTo>
                <a:lnTo>
                  <a:pt x="0" y="1251647"/>
                </a:lnTo>
                <a:lnTo>
                  <a:pt x="0" y="0"/>
                </a:lnTo>
                <a:close/>
              </a:path>
            </a:pathLst>
          </a:custGeom>
          <a:blipFill>
            <a:blip r:embed="rId2"/>
            <a:stretch>
              <a:fillRect/>
            </a:stretch>
          </a:blipFill>
        </p:spPr>
      </p:sp>
      <p:grpSp>
        <p:nvGrpSpPr>
          <p:cNvPr id="8" name="Group 9">
            <a:extLst>
              <a:ext uri="{FF2B5EF4-FFF2-40B4-BE49-F238E27FC236}">
                <a16:creationId xmlns:a16="http://schemas.microsoft.com/office/drawing/2014/main" id="{94B69B6F-F1E6-E236-C8E0-1C7A620C5AAA}"/>
              </a:ext>
            </a:extLst>
          </p:cNvPr>
          <p:cNvGrpSpPr/>
          <p:nvPr/>
        </p:nvGrpSpPr>
        <p:grpSpPr>
          <a:xfrm>
            <a:off x="17068103" y="1616"/>
            <a:ext cx="1177932" cy="1392235"/>
            <a:chOff x="0" y="0"/>
            <a:chExt cx="1570577" cy="1856313"/>
          </a:xfrm>
        </p:grpSpPr>
        <p:sp>
          <p:nvSpPr>
            <p:cNvPr id="9" name="Freeform 10">
              <a:extLst>
                <a:ext uri="{FF2B5EF4-FFF2-40B4-BE49-F238E27FC236}">
                  <a16:creationId xmlns:a16="http://schemas.microsoft.com/office/drawing/2014/main" id="{507BF79E-274F-492A-96F1-0F0E82204E39}"/>
                </a:ext>
              </a:extLst>
            </p:cNvPr>
            <p:cNvSpPr/>
            <p:nvPr/>
          </p:nvSpPr>
          <p:spPr>
            <a:xfrm>
              <a:off x="0" y="0"/>
              <a:ext cx="1570577" cy="1448857"/>
            </a:xfrm>
            <a:custGeom>
              <a:avLst/>
              <a:gdLst/>
              <a:ahLst/>
              <a:cxnLst/>
              <a:rect l="l" t="t" r="r" b="b"/>
              <a:pathLst>
                <a:path w="1570577" h="1448857">
                  <a:moveTo>
                    <a:pt x="0" y="0"/>
                  </a:moveTo>
                  <a:lnTo>
                    <a:pt x="1570577" y="0"/>
                  </a:lnTo>
                  <a:lnTo>
                    <a:pt x="1570577" y="1448857"/>
                  </a:lnTo>
                  <a:lnTo>
                    <a:pt x="0" y="14488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1">
              <a:extLst>
                <a:ext uri="{FF2B5EF4-FFF2-40B4-BE49-F238E27FC236}">
                  <a16:creationId xmlns:a16="http://schemas.microsoft.com/office/drawing/2014/main" id="{5C535718-29ED-3ED2-8C79-B7B9466D2B54}"/>
                </a:ext>
              </a:extLst>
            </p:cNvPr>
            <p:cNvSpPr txBox="1"/>
            <p:nvPr/>
          </p:nvSpPr>
          <p:spPr>
            <a:xfrm>
              <a:off x="0" y="1460087"/>
              <a:ext cx="1570577" cy="396225"/>
            </a:xfrm>
            <a:prstGeom prst="rect">
              <a:avLst/>
            </a:prstGeom>
          </p:spPr>
          <p:txBody>
            <a:bodyPr lIns="0" tIns="0" rIns="0" bIns="0" rtlCol="0" anchor="t">
              <a:spAutoFit/>
            </a:bodyPr>
            <a:lstStyle/>
            <a:p>
              <a:pPr algn="ctr">
                <a:lnSpc>
                  <a:spcPts val="2658"/>
                </a:lnSpc>
              </a:pPr>
              <a:r>
                <a:rPr lang="en-US" sz="1661" spc="255">
                  <a:solidFill>
                    <a:srgbClr val="2C6D44"/>
                  </a:solidFill>
                  <a:latin typeface="Glacial Indifference Bold"/>
                </a:rPr>
                <a:t>NHÓM 31</a:t>
              </a:r>
            </a:p>
          </p:txBody>
        </p:sp>
      </p:grpSp>
      <p:sp>
        <p:nvSpPr>
          <p:cNvPr id="11" name="TextBox 7">
            <a:extLst>
              <a:ext uri="{FF2B5EF4-FFF2-40B4-BE49-F238E27FC236}">
                <a16:creationId xmlns:a16="http://schemas.microsoft.com/office/drawing/2014/main" id="{8FF1C0B8-D321-A90F-6EBA-06E036D0BA6E}"/>
              </a:ext>
            </a:extLst>
          </p:cNvPr>
          <p:cNvSpPr txBox="1"/>
          <p:nvPr/>
        </p:nvSpPr>
        <p:spPr>
          <a:xfrm>
            <a:off x="223597" y="1594347"/>
            <a:ext cx="11180063" cy="582211"/>
          </a:xfrm>
          <a:prstGeom prst="rect">
            <a:avLst/>
          </a:prstGeom>
        </p:spPr>
        <p:txBody>
          <a:bodyPr lIns="0" tIns="0" rIns="0" bIns="0" rtlCol="0" anchor="t">
            <a:spAutoFit/>
          </a:bodyPr>
          <a:lstStyle/>
          <a:p>
            <a:pPr>
              <a:lnSpc>
                <a:spcPts val="4900"/>
              </a:lnSpc>
              <a:spcBef>
                <a:spcPct val="0"/>
              </a:spcBef>
            </a:pPr>
            <a:r>
              <a:rPr lang="en-US" sz="3500" spc="171">
                <a:solidFill>
                  <a:srgbClr val="216C53"/>
                </a:solidFill>
                <a:latin typeface="Montserrat Bold"/>
              </a:rPr>
              <a:t>BẬT ĐÈN SÁNG TỰ ĐỘNG</a:t>
            </a:r>
          </a:p>
        </p:txBody>
      </p:sp>
      <p:sp>
        <p:nvSpPr>
          <p:cNvPr id="13" name="TextBox 12">
            <a:extLst>
              <a:ext uri="{FF2B5EF4-FFF2-40B4-BE49-F238E27FC236}">
                <a16:creationId xmlns:a16="http://schemas.microsoft.com/office/drawing/2014/main" id="{0D4048B8-6950-5230-CC96-1DB9D393591B}"/>
              </a:ext>
            </a:extLst>
          </p:cNvPr>
          <p:cNvSpPr txBox="1"/>
          <p:nvPr/>
        </p:nvSpPr>
        <p:spPr>
          <a:xfrm>
            <a:off x="9369222" y="2386576"/>
            <a:ext cx="7221439" cy="6186309"/>
          </a:xfrm>
          <a:prstGeom prst="rect">
            <a:avLst/>
          </a:prstGeom>
          <a:noFill/>
          <a:ln w="38100">
            <a:solidFill>
              <a:schemeClr val="accent6">
                <a:lumMod val="50000"/>
              </a:schemeClr>
            </a:solidFill>
          </a:ln>
        </p:spPr>
        <p:txBody>
          <a:bodyPr wrap="square">
            <a:spAutoFit/>
          </a:bodyPr>
          <a:lstStyle/>
          <a:p>
            <a:r>
              <a:rPr lang="en-US">
                <a:latin typeface="Courier New" panose="02070309020205020404" pitchFamily="49" charset="0"/>
                <a:cs typeface="Courier New" panose="02070309020205020404" pitchFamily="49" charset="0"/>
              </a:rPr>
              <a:t>from gpio import *</a:t>
            </a:r>
          </a:p>
          <a:p>
            <a:r>
              <a:rPr lang="en-US">
                <a:latin typeface="Courier New" panose="02070309020205020404" pitchFamily="49" charset="0"/>
                <a:cs typeface="Courier New" panose="02070309020205020404" pitchFamily="49" charset="0"/>
              </a:rPr>
              <a:t>from time import *</a:t>
            </a:r>
            <a:endParaRPr lang="vi-VN">
              <a:latin typeface="Courier New" panose="02070309020205020404" pitchFamily="49" charset="0"/>
              <a:cs typeface="Courier New" panose="02070309020205020404" pitchFamily="49" charset="0"/>
            </a:endParaRPr>
          </a:p>
          <a:p>
            <a:endParaRPr lang="en-US">
              <a:latin typeface="Courier New" panose="02070309020205020404" pitchFamily="49" charset="0"/>
              <a:cs typeface="Courier New" panose="02070309020205020404" pitchFamily="49" charset="0"/>
            </a:endParaRPr>
          </a:p>
          <a:p>
            <a:r>
              <a:rPr lang="en-US">
                <a:latin typeface="Courier New" panose="02070309020205020404" pitchFamily="49" charset="0"/>
                <a:cs typeface="Courier New" panose="02070309020205020404" pitchFamily="49" charset="0"/>
              </a:rPr>
              <a:t>def setup():</a:t>
            </a:r>
          </a:p>
          <a:p>
            <a:r>
              <a:rPr lang="en-US">
                <a:latin typeface="Courier New" panose="02070309020205020404" pitchFamily="49" charset="0"/>
                <a:cs typeface="Courier New" panose="02070309020205020404" pitchFamily="49" charset="0"/>
              </a:rPr>
              <a:t>    pinMode(1, INPUT)</a:t>
            </a:r>
          </a:p>
          <a:p>
            <a:r>
              <a:rPr lang="en-US">
                <a:latin typeface="Courier New" panose="02070309020205020404" pitchFamily="49" charset="0"/>
                <a:cs typeface="Courier New" panose="02070309020205020404" pitchFamily="49" charset="0"/>
              </a:rPr>
              <a:t>    pinMode(8, OUTPUT) </a:t>
            </a:r>
            <a:endParaRPr lang="vi-VN">
              <a:latin typeface="Courier New" panose="02070309020205020404" pitchFamily="49" charset="0"/>
              <a:cs typeface="Courier New" panose="02070309020205020404" pitchFamily="49" charset="0"/>
            </a:endParaRPr>
          </a:p>
          <a:p>
            <a:endParaRPr lang="vi-VN">
              <a:latin typeface="Courier New" panose="02070309020205020404" pitchFamily="49" charset="0"/>
              <a:cs typeface="Courier New" panose="02070309020205020404" pitchFamily="49" charset="0"/>
            </a:endParaRPr>
          </a:p>
          <a:p>
            <a:r>
              <a:rPr lang="en-US">
                <a:latin typeface="Courier New" panose="02070309020205020404" pitchFamily="49" charset="0"/>
                <a:cs typeface="Courier New" panose="02070309020205020404" pitchFamily="49" charset="0"/>
              </a:rPr>
              <a:t>def loop(anhsang):</a:t>
            </a:r>
          </a:p>
          <a:p>
            <a:r>
              <a:rPr lang="en-US">
                <a:latin typeface="Courier New" panose="02070309020205020404" pitchFamily="49" charset="0"/>
                <a:cs typeface="Courier New" panose="02070309020205020404" pitchFamily="49" charset="0"/>
              </a:rPr>
              <a:t>    print("Anh sang: {}%".format(anhsang))</a:t>
            </a:r>
          </a:p>
          <a:p>
            <a:r>
              <a:rPr lang="en-US">
                <a:latin typeface="Courier New" panose="02070309020205020404" pitchFamily="49" charset="0"/>
                <a:cs typeface="Courier New" panose="02070309020205020404" pitchFamily="49" charset="0"/>
              </a:rPr>
              <a:t>    if anhsang &lt;= 20:</a:t>
            </a:r>
          </a:p>
          <a:p>
            <a:r>
              <a:rPr lang="en-US">
                <a:latin typeface="Courier New" panose="02070309020205020404" pitchFamily="49" charset="0"/>
                <a:cs typeface="Courier New" panose="02070309020205020404" pitchFamily="49" charset="0"/>
              </a:rPr>
              <a:t>        customWrite(8, 2)</a:t>
            </a:r>
          </a:p>
          <a:p>
            <a:r>
              <a:rPr lang="en-US">
                <a:latin typeface="Courier New" panose="02070309020205020404" pitchFamily="49" charset="0"/>
                <a:cs typeface="Courier New" panose="02070309020205020404" pitchFamily="49" charset="0"/>
              </a:rPr>
              <a:t>        print("He thong dang bat den.")</a:t>
            </a:r>
          </a:p>
          <a:p>
            <a:r>
              <a:rPr lang="en-US">
                <a:latin typeface="Courier New" panose="02070309020205020404" pitchFamily="49" charset="0"/>
                <a:cs typeface="Courier New" panose="02070309020205020404" pitchFamily="49" charset="0"/>
              </a:rPr>
              <a:t>    else:</a:t>
            </a:r>
          </a:p>
          <a:p>
            <a:r>
              <a:rPr lang="en-US">
                <a:latin typeface="Courier New" panose="02070309020205020404" pitchFamily="49" charset="0"/>
                <a:cs typeface="Courier New" panose="02070309020205020404" pitchFamily="49" charset="0"/>
              </a:rPr>
              <a:t>        customWrite(8, 0)</a:t>
            </a:r>
            <a:endParaRPr lang="vi-VN">
              <a:latin typeface="Courier New" panose="02070309020205020404" pitchFamily="49" charset="0"/>
              <a:cs typeface="Courier New" panose="02070309020205020404" pitchFamily="49" charset="0"/>
            </a:endParaRPr>
          </a:p>
          <a:p>
            <a:endParaRPr lang="en-US">
              <a:latin typeface="Courier New" panose="02070309020205020404" pitchFamily="49" charset="0"/>
              <a:cs typeface="Courier New" panose="02070309020205020404" pitchFamily="49" charset="0"/>
            </a:endParaRPr>
          </a:p>
          <a:p>
            <a:r>
              <a:rPr lang="en-US">
                <a:latin typeface="Courier New" panose="02070309020205020404" pitchFamily="49" charset="0"/>
                <a:cs typeface="Courier New" panose="02070309020205020404" pitchFamily="49" charset="0"/>
              </a:rPr>
              <a:t>setup()</a:t>
            </a:r>
          </a:p>
          <a:p>
            <a:r>
              <a:rPr lang="en-US">
                <a:latin typeface="Courier New" panose="02070309020205020404" pitchFamily="49" charset="0"/>
                <a:cs typeface="Courier New" panose="02070309020205020404" pitchFamily="49" charset="0"/>
              </a:rPr>
              <a:t>temp = 0.0</a:t>
            </a:r>
          </a:p>
          <a:p>
            <a:r>
              <a:rPr lang="en-US">
                <a:latin typeface="Courier New" panose="02070309020205020404" pitchFamily="49" charset="0"/>
                <a:cs typeface="Courier New" panose="02070309020205020404" pitchFamily="49" charset="0"/>
              </a:rPr>
              <a:t>while True:</a:t>
            </a:r>
          </a:p>
          <a:p>
            <a:r>
              <a:rPr lang="en-US">
                <a:latin typeface="Courier New" panose="02070309020205020404" pitchFamily="49" charset="0"/>
                <a:cs typeface="Courier New" panose="02070309020205020404" pitchFamily="49" charset="0"/>
              </a:rPr>
              <a:t>    anhsang = analogRead(1)</a:t>
            </a:r>
            <a:endParaRPr lang="vi-VN">
              <a:latin typeface="Courier New" panose="02070309020205020404" pitchFamily="49" charset="0"/>
              <a:cs typeface="Courier New" panose="02070309020205020404" pitchFamily="49" charset="0"/>
            </a:endParaRPr>
          </a:p>
          <a:p>
            <a:r>
              <a:rPr lang="vi-VN">
                <a:latin typeface="Courier New" panose="02070309020205020404" pitchFamily="49" charset="0"/>
                <a:cs typeface="Courier New" panose="02070309020205020404" pitchFamily="49" charset="0"/>
              </a:rPr>
              <a:t>    </a:t>
            </a:r>
            <a:r>
              <a:rPr lang="en-US">
                <a:latin typeface="Courier New" panose="02070309020205020404" pitchFamily="49" charset="0"/>
                <a:cs typeface="Courier New" panose="02070309020205020404" pitchFamily="49" charset="0"/>
              </a:rPr>
              <a:t>if anhsang != temp:</a:t>
            </a:r>
          </a:p>
          <a:p>
            <a:r>
              <a:rPr lang="en-US">
                <a:latin typeface="Courier New" panose="02070309020205020404" pitchFamily="49" charset="0"/>
                <a:cs typeface="Courier New" panose="02070309020205020404" pitchFamily="49" charset="0"/>
              </a:rPr>
              <a:t>        temp = anhsang</a:t>
            </a:r>
          </a:p>
          <a:p>
            <a:r>
              <a:rPr lang="en-US">
                <a:latin typeface="Courier New" panose="02070309020205020404" pitchFamily="49" charset="0"/>
                <a:cs typeface="Courier New" panose="02070309020205020404" pitchFamily="49" charset="0"/>
              </a:rPr>
              <a:t>        loop(anhsang)</a:t>
            </a:r>
          </a:p>
        </p:txBody>
      </p:sp>
      <p:sp>
        <p:nvSpPr>
          <p:cNvPr id="15" name="TextBox 14">
            <a:extLst>
              <a:ext uri="{FF2B5EF4-FFF2-40B4-BE49-F238E27FC236}">
                <a16:creationId xmlns:a16="http://schemas.microsoft.com/office/drawing/2014/main" id="{12F7A92D-BA5B-E9C9-2AB7-43250BE200A6}"/>
              </a:ext>
            </a:extLst>
          </p:cNvPr>
          <p:cNvSpPr txBox="1"/>
          <p:nvPr/>
        </p:nvSpPr>
        <p:spPr>
          <a:xfrm rot="5400000">
            <a:off x="3353234" y="5877835"/>
            <a:ext cx="8110441" cy="707886"/>
          </a:xfrm>
          <a:prstGeom prst="rect">
            <a:avLst/>
          </a:prstGeom>
          <a:noFill/>
        </p:spPr>
        <p:txBody>
          <a:bodyPr wrap="square" rtlCol="0">
            <a:spAutoFit/>
          </a:bodyPr>
          <a:lstStyle/>
          <a:p>
            <a:r>
              <a:rPr lang="vi-VN" sz="4000">
                <a:solidFill>
                  <a:srgbClr val="36B087"/>
                </a:solidFill>
              </a:rPr>
              <a:t>----------------------------------------------</a:t>
            </a:r>
            <a:endParaRPr lang="en-US" sz="4000">
              <a:solidFill>
                <a:srgbClr val="36B087"/>
              </a:solidFill>
            </a:endParaRPr>
          </a:p>
        </p:txBody>
      </p:sp>
      <p:sp>
        <p:nvSpPr>
          <p:cNvPr id="16" name="TextBox 6">
            <a:extLst>
              <a:ext uri="{FF2B5EF4-FFF2-40B4-BE49-F238E27FC236}">
                <a16:creationId xmlns:a16="http://schemas.microsoft.com/office/drawing/2014/main" id="{0F052F47-B82E-17F3-B2DA-06DEBFA4A311}"/>
              </a:ext>
            </a:extLst>
          </p:cNvPr>
          <p:cNvSpPr txBox="1"/>
          <p:nvPr/>
        </p:nvSpPr>
        <p:spPr>
          <a:xfrm>
            <a:off x="762000" y="2781300"/>
            <a:ext cx="6568440" cy="2698431"/>
          </a:xfrm>
          <a:prstGeom prst="rect">
            <a:avLst/>
          </a:prstGeom>
        </p:spPr>
        <p:txBody>
          <a:bodyPr wrap="square" lIns="0" tIns="0" rIns="0" bIns="0" rtlCol="0" anchor="t">
            <a:spAutoFit/>
          </a:bodyPr>
          <a:lstStyle/>
          <a:p>
            <a:pPr>
              <a:lnSpc>
                <a:spcPct val="150000"/>
              </a:lnSpc>
            </a:pPr>
            <a:r>
              <a:rPr lang="vi-VN" sz="3000">
                <a:solidFill>
                  <a:srgbClr val="000000"/>
                </a:solidFill>
                <a:latin typeface="Montserrat Ultra"/>
                <a:ea typeface="Cambria Math" panose="02040503050406030204" pitchFamily="18" charset="0"/>
              </a:rPr>
              <a:t>Gồm các thiết bị: </a:t>
            </a:r>
          </a:p>
          <a:p>
            <a:pPr marL="914400" lvl="1" indent="-457200">
              <a:lnSpc>
                <a:spcPct val="150000"/>
              </a:lnSpc>
              <a:buFont typeface="Wingdings" panose="05000000000000000000" pitchFamily="2" charset="2"/>
              <a:buChar char="§"/>
            </a:pPr>
            <a:r>
              <a:rPr lang="vi-VN" sz="3000">
                <a:solidFill>
                  <a:srgbClr val="000000"/>
                </a:solidFill>
                <a:latin typeface="Montserrat Ultra"/>
                <a:ea typeface="Cambria Math" panose="02040503050406030204" pitchFamily="18" charset="0"/>
              </a:rPr>
              <a:t>1 bộ điều khiển viền phiên</a:t>
            </a:r>
          </a:p>
          <a:p>
            <a:pPr marL="914400" lvl="1" indent="-457200">
              <a:lnSpc>
                <a:spcPct val="150000"/>
              </a:lnSpc>
              <a:buFont typeface="Wingdings" panose="05000000000000000000" pitchFamily="2" charset="2"/>
              <a:buChar char="§"/>
            </a:pPr>
            <a:r>
              <a:rPr lang="vi-VN" sz="3000">
                <a:solidFill>
                  <a:srgbClr val="000000"/>
                </a:solidFill>
                <a:latin typeface="Montserrat Ultra"/>
                <a:ea typeface="Cambria Math" panose="02040503050406030204" pitchFamily="18" charset="0"/>
              </a:rPr>
              <a:t>1 cảm biến ánh sáng. </a:t>
            </a:r>
          </a:p>
          <a:p>
            <a:pPr marL="914400" lvl="1" indent="-457200">
              <a:lnSpc>
                <a:spcPct val="150000"/>
              </a:lnSpc>
              <a:buFont typeface="Wingdings" panose="05000000000000000000" pitchFamily="2" charset="2"/>
              <a:buChar char="§"/>
            </a:pPr>
            <a:r>
              <a:rPr lang="vi-VN" sz="3000">
                <a:solidFill>
                  <a:srgbClr val="000000"/>
                </a:solidFill>
                <a:latin typeface="Montserrat Ultra"/>
                <a:ea typeface="Cambria Math" panose="02040503050406030204" pitchFamily="18" charset="0"/>
              </a:rPr>
              <a:t>1 đèn chiếu sáng</a:t>
            </a:r>
          </a:p>
        </p:txBody>
      </p:sp>
      <p:sp>
        <p:nvSpPr>
          <p:cNvPr id="17" name="Rectangle: Rounded Corners 16">
            <a:extLst>
              <a:ext uri="{FF2B5EF4-FFF2-40B4-BE49-F238E27FC236}">
                <a16:creationId xmlns:a16="http://schemas.microsoft.com/office/drawing/2014/main" id="{883FD684-2D7C-EF4F-AA0D-AE7416F0D5E4}"/>
              </a:ext>
            </a:extLst>
          </p:cNvPr>
          <p:cNvSpPr/>
          <p:nvPr/>
        </p:nvSpPr>
        <p:spPr>
          <a:xfrm>
            <a:off x="9372600" y="8692653"/>
            <a:ext cx="7218061" cy="715346"/>
          </a:xfrm>
          <a:prstGeom prst="roundRect">
            <a:avLst/>
          </a:prstGeom>
          <a:solidFill>
            <a:schemeClr val="accent6">
              <a:lumMod val="50000"/>
            </a:schemeClr>
          </a:solidFill>
          <a:ln>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vi-VN" sz="3000">
                <a:effectLst/>
                <a:latin typeface="Montserrat Ultra"/>
                <a:ea typeface="Times New Roman" panose="02020603050405020304" pitchFamily="18" charset="0"/>
              </a:rPr>
              <a:t>Mã code bật đèn sáng tự động</a:t>
            </a:r>
            <a:endParaRPr lang="en-US" sz="3000">
              <a:effectLst/>
              <a:latin typeface="Montserrat Ultra"/>
              <a:ea typeface="Times New Roman" panose="02020603050405020304" pitchFamily="18" charset="0"/>
            </a:endParaRPr>
          </a:p>
        </p:txBody>
      </p:sp>
      <p:sp>
        <p:nvSpPr>
          <p:cNvPr id="18" name="TextBox 9">
            <a:extLst>
              <a:ext uri="{FF2B5EF4-FFF2-40B4-BE49-F238E27FC236}">
                <a16:creationId xmlns:a16="http://schemas.microsoft.com/office/drawing/2014/main" id="{D586893B-6545-5703-101E-E4689841AD11}"/>
              </a:ext>
            </a:extLst>
          </p:cNvPr>
          <p:cNvSpPr txBox="1"/>
          <p:nvPr/>
        </p:nvSpPr>
        <p:spPr>
          <a:xfrm>
            <a:off x="4000494" y="175864"/>
            <a:ext cx="10287012" cy="1053266"/>
          </a:xfrm>
          <a:prstGeom prst="rect">
            <a:avLst/>
          </a:prstGeom>
        </p:spPr>
        <p:txBody>
          <a:bodyPr lIns="0" tIns="0" rIns="0" bIns="0" rtlCol="0" anchor="t">
            <a:spAutoFit/>
          </a:bodyPr>
          <a:lstStyle/>
          <a:p>
            <a:pPr algn="ctr">
              <a:lnSpc>
                <a:spcPts val="8620"/>
              </a:lnSpc>
              <a:spcBef>
                <a:spcPct val="0"/>
              </a:spcBef>
            </a:pPr>
            <a:r>
              <a:rPr lang="en-US" sz="6157" spc="301">
                <a:solidFill>
                  <a:srgbClr val="216C53"/>
                </a:solidFill>
                <a:latin typeface="Montserrat Bold"/>
              </a:rPr>
              <a:t>MÔ HÌNH CHỨC NĂNG</a:t>
            </a:r>
          </a:p>
        </p:txBody>
      </p:sp>
      <p:pic>
        <p:nvPicPr>
          <p:cNvPr id="3" name="Picture 2">
            <a:extLst>
              <a:ext uri="{FF2B5EF4-FFF2-40B4-BE49-F238E27FC236}">
                <a16:creationId xmlns:a16="http://schemas.microsoft.com/office/drawing/2014/main" id="{2C899448-4BFA-292D-3441-EA92840B8974}"/>
              </a:ext>
            </a:extLst>
          </p:cNvPr>
          <p:cNvPicPr>
            <a:picLocks noChangeAspect="1"/>
          </p:cNvPicPr>
          <p:nvPr/>
        </p:nvPicPr>
        <p:blipFill rotWithShape="1">
          <a:blip r:embed="rId5"/>
          <a:srcRect l="1181" t="3633" b="2535"/>
          <a:stretch/>
        </p:blipFill>
        <p:spPr bwMode="auto">
          <a:xfrm>
            <a:off x="304800" y="5676900"/>
            <a:ext cx="6792960" cy="3114787"/>
          </a:xfrm>
          <a:prstGeom prst="rect">
            <a:avLst/>
          </a:prstGeom>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40285319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sp>
        <p:nvSpPr>
          <p:cNvPr id="2" name="Freeform 2"/>
          <p:cNvSpPr/>
          <p:nvPr/>
        </p:nvSpPr>
        <p:spPr>
          <a:xfrm>
            <a:off x="28575" y="38100"/>
            <a:ext cx="2264008" cy="1251647"/>
          </a:xfrm>
          <a:custGeom>
            <a:avLst/>
            <a:gdLst/>
            <a:ahLst/>
            <a:cxnLst/>
            <a:rect l="l" t="t" r="r" b="b"/>
            <a:pathLst>
              <a:path w="2264008" h="1251647">
                <a:moveTo>
                  <a:pt x="0" y="0"/>
                </a:moveTo>
                <a:lnTo>
                  <a:pt x="2264008" y="0"/>
                </a:lnTo>
                <a:lnTo>
                  <a:pt x="2264008" y="1251647"/>
                </a:lnTo>
                <a:lnTo>
                  <a:pt x="0" y="1251647"/>
                </a:lnTo>
                <a:lnTo>
                  <a:pt x="0" y="0"/>
                </a:lnTo>
                <a:close/>
              </a:path>
            </a:pathLst>
          </a:custGeom>
          <a:blipFill>
            <a:blip r:embed="rId2"/>
            <a:stretch>
              <a:fillRect/>
            </a:stretch>
          </a:blipFill>
        </p:spPr>
      </p:sp>
      <p:grpSp>
        <p:nvGrpSpPr>
          <p:cNvPr id="8" name="Group 9">
            <a:extLst>
              <a:ext uri="{FF2B5EF4-FFF2-40B4-BE49-F238E27FC236}">
                <a16:creationId xmlns:a16="http://schemas.microsoft.com/office/drawing/2014/main" id="{94B69B6F-F1E6-E236-C8E0-1C7A620C5AAA}"/>
              </a:ext>
            </a:extLst>
          </p:cNvPr>
          <p:cNvGrpSpPr/>
          <p:nvPr/>
        </p:nvGrpSpPr>
        <p:grpSpPr>
          <a:xfrm>
            <a:off x="17068103" y="1616"/>
            <a:ext cx="1177932" cy="1392235"/>
            <a:chOff x="0" y="0"/>
            <a:chExt cx="1570577" cy="1856313"/>
          </a:xfrm>
        </p:grpSpPr>
        <p:sp>
          <p:nvSpPr>
            <p:cNvPr id="9" name="Freeform 10">
              <a:extLst>
                <a:ext uri="{FF2B5EF4-FFF2-40B4-BE49-F238E27FC236}">
                  <a16:creationId xmlns:a16="http://schemas.microsoft.com/office/drawing/2014/main" id="{507BF79E-274F-492A-96F1-0F0E82204E39}"/>
                </a:ext>
              </a:extLst>
            </p:cNvPr>
            <p:cNvSpPr/>
            <p:nvPr/>
          </p:nvSpPr>
          <p:spPr>
            <a:xfrm>
              <a:off x="0" y="0"/>
              <a:ext cx="1570577" cy="1448857"/>
            </a:xfrm>
            <a:custGeom>
              <a:avLst/>
              <a:gdLst/>
              <a:ahLst/>
              <a:cxnLst/>
              <a:rect l="l" t="t" r="r" b="b"/>
              <a:pathLst>
                <a:path w="1570577" h="1448857">
                  <a:moveTo>
                    <a:pt x="0" y="0"/>
                  </a:moveTo>
                  <a:lnTo>
                    <a:pt x="1570577" y="0"/>
                  </a:lnTo>
                  <a:lnTo>
                    <a:pt x="1570577" y="1448857"/>
                  </a:lnTo>
                  <a:lnTo>
                    <a:pt x="0" y="14488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1">
              <a:extLst>
                <a:ext uri="{FF2B5EF4-FFF2-40B4-BE49-F238E27FC236}">
                  <a16:creationId xmlns:a16="http://schemas.microsoft.com/office/drawing/2014/main" id="{5C535718-29ED-3ED2-8C79-B7B9466D2B54}"/>
                </a:ext>
              </a:extLst>
            </p:cNvPr>
            <p:cNvSpPr txBox="1"/>
            <p:nvPr/>
          </p:nvSpPr>
          <p:spPr>
            <a:xfrm>
              <a:off x="0" y="1460087"/>
              <a:ext cx="1570577" cy="396225"/>
            </a:xfrm>
            <a:prstGeom prst="rect">
              <a:avLst/>
            </a:prstGeom>
          </p:spPr>
          <p:txBody>
            <a:bodyPr lIns="0" tIns="0" rIns="0" bIns="0" rtlCol="0" anchor="t">
              <a:spAutoFit/>
            </a:bodyPr>
            <a:lstStyle/>
            <a:p>
              <a:pPr algn="ctr">
                <a:lnSpc>
                  <a:spcPts val="2658"/>
                </a:lnSpc>
              </a:pPr>
              <a:r>
                <a:rPr lang="en-US" sz="1661" spc="255">
                  <a:solidFill>
                    <a:srgbClr val="2C6D44"/>
                  </a:solidFill>
                  <a:latin typeface="Glacial Indifference Bold"/>
                </a:rPr>
                <a:t>NHÓM 31</a:t>
              </a:r>
            </a:p>
          </p:txBody>
        </p:sp>
      </p:grpSp>
      <p:sp>
        <p:nvSpPr>
          <p:cNvPr id="11" name="TextBox 7">
            <a:extLst>
              <a:ext uri="{FF2B5EF4-FFF2-40B4-BE49-F238E27FC236}">
                <a16:creationId xmlns:a16="http://schemas.microsoft.com/office/drawing/2014/main" id="{8FF1C0B8-D321-A90F-6EBA-06E036D0BA6E}"/>
              </a:ext>
            </a:extLst>
          </p:cNvPr>
          <p:cNvSpPr txBox="1"/>
          <p:nvPr/>
        </p:nvSpPr>
        <p:spPr>
          <a:xfrm>
            <a:off x="223597" y="1594347"/>
            <a:ext cx="11180063" cy="582211"/>
          </a:xfrm>
          <a:prstGeom prst="rect">
            <a:avLst/>
          </a:prstGeom>
        </p:spPr>
        <p:txBody>
          <a:bodyPr lIns="0" tIns="0" rIns="0" bIns="0" rtlCol="0" anchor="t">
            <a:spAutoFit/>
          </a:bodyPr>
          <a:lstStyle/>
          <a:p>
            <a:pPr>
              <a:lnSpc>
                <a:spcPts val="4900"/>
              </a:lnSpc>
              <a:spcBef>
                <a:spcPct val="0"/>
              </a:spcBef>
            </a:pPr>
            <a:r>
              <a:rPr lang="en-US" sz="3500" spc="171">
                <a:solidFill>
                  <a:srgbClr val="216C53"/>
                </a:solidFill>
                <a:latin typeface="Montserrat Bold"/>
              </a:rPr>
              <a:t>BẬT ĐÈN SÁNG TỰ ĐỘNG</a:t>
            </a:r>
          </a:p>
        </p:txBody>
      </p:sp>
      <p:pic>
        <p:nvPicPr>
          <p:cNvPr id="4" name="Picture 3">
            <a:extLst>
              <a:ext uri="{FF2B5EF4-FFF2-40B4-BE49-F238E27FC236}">
                <a16:creationId xmlns:a16="http://schemas.microsoft.com/office/drawing/2014/main" id="{8D24165A-3407-0977-8BFF-D07AC328EE1B}"/>
              </a:ext>
            </a:extLst>
          </p:cNvPr>
          <p:cNvPicPr>
            <a:picLocks noChangeAspect="1"/>
          </p:cNvPicPr>
          <p:nvPr/>
        </p:nvPicPr>
        <p:blipFill rotWithShape="1">
          <a:blip r:embed="rId5"/>
          <a:srcRect l="740" t="1552"/>
          <a:stretch/>
        </p:blipFill>
        <p:spPr bwMode="auto">
          <a:xfrm>
            <a:off x="304800" y="3177920"/>
            <a:ext cx="14173200" cy="5959933"/>
          </a:xfrm>
          <a:prstGeom prst="rect">
            <a:avLst/>
          </a:prstGeom>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sp>
        <p:nvSpPr>
          <p:cNvPr id="12" name="Oval 11">
            <a:extLst>
              <a:ext uri="{FF2B5EF4-FFF2-40B4-BE49-F238E27FC236}">
                <a16:creationId xmlns:a16="http://schemas.microsoft.com/office/drawing/2014/main" id="{D5F02686-7CAF-D53B-FB14-FA03003E22E7}"/>
              </a:ext>
            </a:extLst>
          </p:cNvPr>
          <p:cNvSpPr/>
          <p:nvPr/>
        </p:nvSpPr>
        <p:spPr>
          <a:xfrm>
            <a:off x="9525000" y="6362700"/>
            <a:ext cx="838200" cy="228600"/>
          </a:xfrm>
          <a:prstGeom prst="ellipse">
            <a:avLst/>
          </a:prstGeom>
          <a:no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474C928-4EF1-343A-F2E2-9E0AC79DAE79}"/>
              </a:ext>
            </a:extLst>
          </p:cNvPr>
          <p:cNvSpPr txBox="1"/>
          <p:nvPr/>
        </p:nvSpPr>
        <p:spPr>
          <a:xfrm>
            <a:off x="14706600" y="4571137"/>
            <a:ext cx="3361285" cy="2862322"/>
          </a:xfrm>
          <a:prstGeom prst="rect">
            <a:avLst/>
          </a:prstGeom>
          <a:noFill/>
        </p:spPr>
        <p:txBody>
          <a:bodyPr wrap="square">
            <a:spAutoFit/>
          </a:bodyPr>
          <a:lstStyle/>
          <a:p>
            <a:pPr marL="457200" indent="-457200" algn="just">
              <a:buFont typeface="Wingdings" panose="05000000000000000000" pitchFamily="2" charset="2"/>
              <a:buChar char="§"/>
            </a:pPr>
            <a:r>
              <a:rPr lang="vi-VN" sz="3000">
                <a:effectLst/>
                <a:latin typeface="Montserrat Ultra"/>
                <a:ea typeface="Times New Roman" panose="02020603050405020304" pitchFamily="18" charset="0"/>
              </a:rPr>
              <a:t>Khi ánh sáng ban ngày =&lt; 20% thì đèn sẽ tự động bật</a:t>
            </a:r>
            <a:r>
              <a:rPr lang="vi-VN" sz="3000">
                <a:latin typeface="Montserrat Ultra"/>
                <a:ea typeface="Times New Roman" panose="02020603050405020304" pitchFamily="18" charset="0"/>
              </a:rPr>
              <a:t> </a:t>
            </a:r>
          </a:p>
          <a:p>
            <a:pPr marL="457200" indent="-457200" algn="just">
              <a:buFont typeface="Wingdings" panose="05000000000000000000" pitchFamily="2" charset="2"/>
              <a:buChar char="§"/>
            </a:pPr>
            <a:r>
              <a:rPr lang="vi-VN" sz="3000">
                <a:latin typeface="Montserrat Ultra"/>
                <a:ea typeface="Times New Roman" panose="02020603050405020304" pitchFamily="18" charset="0"/>
              </a:rPr>
              <a:t>N</a:t>
            </a:r>
            <a:r>
              <a:rPr lang="vi-VN" sz="3000">
                <a:effectLst/>
                <a:latin typeface="Montserrat Ultra"/>
                <a:ea typeface="Times New Roman" panose="02020603050405020304" pitchFamily="18" charset="0"/>
              </a:rPr>
              <a:t>gược lại thì đèn sẽ tắt.</a:t>
            </a:r>
            <a:endParaRPr lang="en-US" sz="3000">
              <a:latin typeface="Montserrat Ultra"/>
            </a:endParaRPr>
          </a:p>
        </p:txBody>
      </p:sp>
      <p:sp>
        <p:nvSpPr>
          <p:cNvPr id="18" name="TextBox 9">
            <a:extLst>
              <a:ext uri="{FF2B5EF4-FFF2-40B4-BE49-F238E27FC236}">
                <a16:creationId xmlns:a16="http://schemas.microsoft.com/office/drawing/2014/main" id="{A9E63615-24EB-26A5-AE6B-B220A04A3C69}"/>
              </a:ext>
            </a:extLst>
          </p:cNvPr>
          <p:cNvSpPr txBox="1"/>
          <p:nvPr/>
        </p:nvSpPr>
        <p:spPr>
          <a:xfrm>
            <a:off x="4000494" y="175864"/>
            <a:ext cx="10287012" cy="1053266"/>
          </a:xfrm>
          <a:prstGeom prst="rect">
            <a:avLst/>
          </a:prstGeom>
        </p:spPr>
        <p:txBody>
          <a:bodyPr lIns="0" tIns="0" rIns="0" bIns="0" rtlCol="0" anchor="t">
            <a:spAutoFit/>
          </a:bodyPr>
          <a:lstStyle/>
          <a:p>
            <a:pPr algn="ctr">
              <a:lnSpc>
                <a:spcPts val="8620"/>
              </a:lnSpc>
              <a:spcBef>
                <a:spcPct val="0"/>
              </a:spcBef>
            </a:pPr>
            <a:r>
              <a:rPr lang="en-US" sz="6157" spc="301">
                <a:solidFill>
                  <a:srgbClr val="216C53"/>
                </a:solidFill>
                <a:latin typeface="Montserrat Bold"/>
              </a:rPr>
              <a:t>MÔ HÌNH CHỨC NĂNG</a:t>
            </a:r>
          </a:p>
        </p:txBody>
      </p:sp>
    </p:spTree>
    <p:extLst>
      <p:ext uri="{BB962C8B-B14F-4D97-AF65-F5344CB8AC3E}">
        <p14:creationId xmlns:p14="http://schemas.microsoft.com/office/powerpoint/2010/main" val="24263439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sp>
        <p:nvSpPr>
          <p:cNvPr id="2" name="Freeform 2"/>
          <p:cNvSpPr/>
          <p:nvPr/>
        </p:nvSpPr>
        <p:spPr>
          <a:xfrm>
            <a:off x="28575" y="38100"/>
            <a:ext cx="2264008" cy="1251647"/>
          </a:xfrm>
          <a:custGeom>
            <a:avLst/>
            <a:gdLst/>
            <a:ahLst/>
            <a:cxnLst/>
            <a:rect l="l" t="t" r="r" b="b"/>
            <a:pathLst>
              <a:path w="2264008" h="1251647">
                <a:moveTo>
                  <a:pt x="0" y="0"/>
                </a:moveTo>
                <a:lnTo>
                  <a:pt x="2264008" y="0"/>
                </a:lnTo>
                <a:lnTo>
                  <a:pt x="2264008" y="1251647"/>
                </a:lnTo>
                <a:lnTo>
                  <a:pt x="0" y="1251647"/>
                </a:lnTo>
                <a:lnTo>
                  <a:pt x="0" y="0"/>
                </a:lnTo>
                <a:close/>
              </a:path>
            </a:pathLst>
          </a:custGeom>
          <a:blipFill>
            <a:blip r:embed="rId2"/>
            <a:stretch>
              <a:fillRect/>
            </a:stretch>
          </a:blipFill>
        </p:spPr>
      </p:sp>
      <p:sp>
        <p:nvSpPr>
          <p:cNvPr id="7" name="TextBox 9">
            <a:extLst>
              <a:ext uri="{FF2B5EF4-FFF2-40B4-BE49-F238E27FC236}">
                <a16:creationId xmlns:a16="http://schemas.microsoft.com/office/drawing/2014/main" id="{C7DE82B7-B2A3-E454-4492-CEB64524C010}"/>
              </a:ext>
            </a:extLst>
          </p:cNvPr>
          <p:cNvSpPr txBox="1"/>
          <p:nvPr/>
        </p:nvSpPr>
        <p:spPr>
          <a:xfrm>
            <a:off x="4000494" y="175864"/>
            <a:ext cx="10287012" cy="1053266"/>
          </a:xfrm>
          <a:prstGeom prst="rect">
            <a:avLst/>
          </a:prstGeom>
        </p:spPr>
        <p:txBody>
          <a:bodyPr lIns="0" tIns="0" rIns="0" bIns="0" rtlCol="0" anchor="t">
            <a:spAutoFit/>
          </a:bodyPr>
          <a:lstStyle/>
          <a:p>
            <a:pPr algn="ctr">
              <a:lnSpc>
                <a:spcPts val="8620"/>
              </a:lnSpc>
              <a:spcBef>
                <a:spcPct val="0"/>
              </a:spcBef>
            </a:pPr>
            <a:r>
              <a:rPr lang="en-US" sz="6157" spc="301">
                <a:solidFill>
                  <a:srgbClr val="216C53"/>
                </a:solidFill>
                <a:latin typeface="Montserrat Bold"/>
              </a:rPr>
              <a:t>MÔ HÌNH CHỨC NĂNG</a:t>
            </a:r>
          </a:p>
        </p:txBody>
      </p:sp>
      <p:grpSp>
        <p:nvGrpSpPr>
          <p:cNvPr id="8" name="Group 9">
            <a:extLst>
              <a:ext uri="{FF2B5EF4-FFF2-40B4-BE49-F238E27FC236}">
                <a16:creationId xmlns:a16="http://schemas.microsoft.com/office/drawing/2014/main" id="{94B69B6F-F1E6-E236-C8E0-1C7A620C5AAA}"/>
              </a:ext>
            </a:extLst>
          </p:cNvPr>
          <p:cNvGrpSpPr/>
          <p:nvPr/>
        </p:nvGrpSpPr>
        <p:grpSpPr>
          <a:xfrm>
            <a:off x="17068103" y="1616"/>
            <a:ext cx="1177932" cy="1392235"/>
            <a:chOff x="0" y="0"/>
            <a:chExt cx="1570577" cy="1856313"/>
          </a:xfrm>
        </p:grpSpPr>
        <p:sp>
          <p:nvSpPr>
            <p:cNvPr id="9" name="Freeform 10">
              <a:extLst>
                <a:ext uri="{FF2B5EF4-FFF2-40B4-BE49-F238E27FC236}">
                  <a16:creationId xmlns:a16="http://schemas.microsoft.com/office/drawing/2014/main" id="{507BF79E-274F-492A-96F1-0F0E82204E39}"/>
                </a:ext>
              </a:extLst>
            </p:cNvPr>
            <p:cNvSpPr/>
            <p:nvPr/>
          </p:nvSpPr>
          <p:spPr>
            <a:xfrm>
              <a:off x="0" y="0"/>
              <a:ext cx="1570577" cy="1448857"/>
            </a:xfrm>
            <a:custGeom>
              <a:avLst/>
              <a:gdLst/>
              <a:ahLst/>
              <a:cxnLst/>
              <a:rect l="l" t="t" r="r" b="b"/>
              <a:pathLst>
                <a:path w="1570577" h="1448857">
                  <a:moveTo>
                    <a:pt x="0" y="0"/>
                  </a:moveTo>
                  <a:lnTo>
                    <a:pt x="1570577" y="0"/>
                  </a:lnTo>
                  <a:lnTo>
                    <a:pt x="1570577" y="1448857"/>
                  </a:lnTo>
                  <a:lnTo>
                    <a:pt x="0" y="14488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1">
              <a:extLst>
                <a:ext uri="{FF2B5EF4-FFF2-40B4-BE49-F238E27FC236}">
                  <a16:creationId xmlns:a16="http://schemas.microsoft.com/office/drawing/2014/main" id="{5C535718-29ED-3ED2-8C79-B7B9466D2B54}"/>
                </a:ext>
              </a:extLst>
            </p:cNvPr>
            <p:cNvSpPr txBox="1"/>
            <p:nvPr/>
          </p:nvSpPr>
          <p:spPr>
            <a:xfrm>
              <a:off x="0" y="1460087"/>
              <a:ext cx="1570577" cy="396225"/>
            </a:xfrm>
            <a:prstGeom prst="rect">
              <a:avLst/>
            </a:prstGeom>
          </p:spPr>
          <p:txBody>
            <a:bodyPr lIns="0" tIns="0" rIns="0" bIns="0" rtlCol="0" anchor="t">
              <a:spAutoFit/>
            </a:bodyPr>
            <a:lstStyle/>
            <a:p>
              <a:pPr algn="ctr">
                <a:lnSpc>
                  <a:spcPts val="2658"/>
                </a:lnSpc>
              </a:pPr>
              <a:r>
                <a:rPr lang="en-US" sz="1661" spc="255">
                  <a:solidFill>
                    <a:srgbClr val="2C6D44"/>
                  </a:solidFill>
                  <a:latin typeface="Glacial Indifference Bold"/>
                </a:rPr>
                <a:t>NHÓM 31</a:t>
              </a:r>
            </a:p>
          </p:txBody>
        </p:sp>
      </p:grpSp>
      <p:sp>
        <p:nvSpPr>
          <p:cNvPr id="11" name="TextBox 7">
            <a:extLst>
              <a:ext uri="{FF2B5EF4-FFF2-40B4-BE49-F238E27FC236}">
                <a16:creationId xmlns:a16="http://schemas.microsoft.com/office/drawing/2014/main" id="{8FF1C0B8-D321-A90F-6EBA-06E036D0BA6E}"/>
              </a:ext>
            </a:extLst>
          </p:cNvPr>
          <p:cNvSpPr txBox="1"/>
          <p:nvPr/>
        </p:nvSpPr>
        <p:spPr>
          <a:xfrm>
            <a:off x="223597" y="1594347"/>
            <a:ext cx="11180063" cy="582211"/>
          </a:xfrm>
          <a:prstGeom prst="rect">
            <a:avLst/>
          </a:prstGeom>
        </p:spPr>
        <p:txBody>
          <a:bodyPr lIns="0" tIns="0" rIns="0" bIns="0" rtlCol="0" anchor="t">
            <a:spAutoFit/>
          </a:bodyPr>
          <a:lstStyle/>
          <a:p>
            <a:pPr>
              <a:lnSpc>
                <a:spcPts val="4900"/>
              </a:lnSpc>
              <a:spcBef>
                <a:spcPct val="0"/>
              </a:spcBef>
            </a:pPr>
            <a:r>
              <a:rPr lang="en-US" sz="3500" spc="171">
                <a:solidFill>
                  <a:srgbClr val="216C53"/>
                </a:solidFill>
                <a:latin typeface="Montserrat Bold"/>
              </a:rPr>
              <a:t>ĐIỀU CHỈNH NỒNG ĐỘ CO2</a:t>
            </a:r>
          </a:p>
        </p:txBody>
      </p:sp>
      <p:sp>
        <p:nvSpPr>
          <p:cNvPr id="18" name="TextBox 17">
            <a:extLst>
              <a:ext uri="{FF2B5EF4-FFF2-40B4-BE49-F238E27FC236}">
                <a16:creationId xmlns:a16="http://schemas.microsoft.com/office/drawing/2014/main" id="{4F304E03-DE1C-C88A-15CD-F581D3DDEAF7}"/>
              </a:ext>
            </a:extLst>
          </p:cNvPr>
          <p:cNvSpPr txBox="1"/>
          <p:nvPr/>
        </p:nvSpPr>
        <p:spPr>
          <a:xfrm>
            <a:off x="8077200" y="6861931"/>
            <a:ext cx="9557222" cy="1405769"/>
          </a:xfrm>
          <a:prstGeom prst="rect">
            <a:avLst/>
          </a:prstGeom>
          <a:noFill/>
        </p:spPr>
        <p:txBody>
          <a:bodyPr wrap="square">
            <a:spAutoFit/>
          </a:bodyPr>
          <a:lstStyle/>
          <a:p>
            <a:pPr algn="ctr">
              <a:lnSpc>
                <a:spcPct val="150000"/>
              </a:lnSpc>
            </a:pPr>
            <a:r>
              <a:rPr lang="vi-VN" sz="3000">
                <a:latin typeface="Montserrat Ultra"/>
                <a:ea typeface="Cambria Math" panose="02040503050406030204" pitchFamily="18" charset="0"/>
              </a:rPr>
              <a:t>T</a:t>
            </a:r>
            <a:r>
              <a:rPr lang="vi-VN" sz="3000">
                <a:effectLst/>
                <a:latin typeface="Montserrat Ultra"/>
                <a:ea typeface="Cambria Math" panose="02040503050406030204" pitchFamily="18" charset="0"/>
              </a:rPr>
              <a:t>hêm các điều kiện để quạt và cửa sổ tự động mở khi phát hiện dư nồng độ CO2</a:t>
            </a:r>
            <a:endParaRPr lang="en-US" sz="3000">
              <a:latin typeface="Montserrat Ultra"/>
              <a:ea typeface="Cambria Math" panose="02040503050406030204" pitchFamily="18" charset="0"/>
            </a:endParaRPr>
          </a:p>
        </p:txBody>
      </p:sp>
      <p:pic>
        <p:nvPicPr>
          <p:cNvPr id="3" name="Picture 2">
            <a:extLst>
              <a:ext uri="{FF2B5EF4-FFF2-40B4-BE49-F238E27FC236}">
                <a16:creationId xmlns:a16="http://schemas.microsoft.com/office/drawing/2014/main" id="{76E1177D-4EF9-A083-10C7-2B4AF56BFD77}"/>
              </a:ext>
            </a:extLst>
          </p:cNvPr>
          <p:cNvPicPr>
            <a:picLocks noChangeAspect="1"/>
          </p:cNvPicPr>
          <p:nvPr/>
        </p:nvPicPr>
        <p:blipFill rotWithShape="1">
          <a:blip r:embed="rId5"/>
          <a:srcRect l="1170" t="855" r="569" b="1108"/>
          <a:stretch/>
        </p:blipFill>
        <p:spPr>
          <a:xfrm>
            <a:off x="822960" y="5026843"/>
            <a:ext cx="5757104" cy="4993457"/>
          </a:xfrm>
          <a:prstGeom prst="rect">
            <a:avLst/>
          </a:prstGeom>
          <a:effectLst>
            <a:outerShdw blurRad="63500" sx="102000" sy="102000" algn="ctr" rotWithShape="0">
              <a:prstClr val="black">
                <a:alpha val="40000"/>
              </a:prstClr>
            </a:outerShdw>
          </a:effectLst>
        </p:spPr>
      </p:pic>
      <p:pic>
        <p:nvPicPr>
          <p:cNvPr id="4" name="Picture 3">
            <a:extLst>
              <a:ext uri="{FF2B5EF4-FFF2-40B4-BE49-F238E27FC236}">
                <a16:creationId xmlns:a16="http://schemas.microsoft.com/office/drawing/2014/main" id="{2FBCB336-1B64-B771-4B36-5296DBF5903E}"/>
              </a:ext>
            </a:extLst>
          </p:cNvPr>
          <p:cNvPicPr>
            <a:picLocks noChangeAspect="1"/>
          </p:cNvPicPr>
          <p:nvPr/>
        </p:nvPicPr>
        <p:blipFill rotWithShape="1">
          <a:blip r:embed="rId6"/>
          <a:srcRect t="-1" b="62985"/>
          <a:stretch/>
        </p:blipFill>
        <p:spPr bwMode="auto">
          <a:xfrm>
            <a:off x="8033004" y="3873804"/>
            <a:ext cx="9557222" cy="3001324"/>
          </a:xfrm>
          <a:prstGeom prst="rect">
            <a:avLst/>
          </a:prstGeom>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92FA7124-C532-8C53-1D93-772851AAF975}"/>
              </a:ext>
            </a:extLst>
          </p:cNvPr>
          <p:cNvSpPr txBox="1"/>
          <p:nvPr/>
        </p:nvSpPr>
        <p:spPr>
          <a:xfrm rot="5400000">
            <a:off x="3353234" y="5877835"/>
            <a:ext cx="8110441" cy="707886"/>
          </a:xfrm>
          <a:prstGeom prst="rect">
            <a:avLst/>
          </a:prstGeom>
          <a:noFill/>
        </p:spPr>
        <p:txBody>
          <a:bodyPr wrap="square" rtlCol="0">
            <a:spAutoFit/>
          </a:bodyPr>
          <a:lstStyle/>
          <a:p>
            <a:r>
              <a:rPr lang="vi-VN" sz="4000">
                <a:solidFill>
                  <a:srgbClr val="36B087"/>
                </a:solidFill>
              </a:rPr>
              <a:t>----------------------------------------------</a:t>
            </a:r>
            <a:endParaRPr lang="en-US" sz="4000">
              <a:solidFill>
                <a:srgbClr val="36B087"/>
              </a:solidFill>
            </a:endParaRPr>
          </a:p>
        </p:txBody>
      </p:sp>
      <p:sp>
        <p:nvSpPr>
          <p:cNvPr id="12" name="TextBox 6">
            <a:extLst>
              <a:ext uri="{FF2B5EF4-FFF2-40B4-BE49-F238E27FC236}">
                <a16:creationId xmlns:a16="http://schemas.microsoft.com/office/drawing/2014/main" id="{66BCC9BF-48A6-B359-FF67-14AEFA6C34C7}"/>
              </a:ext>
            </a:extLst>
          </p:cNvPr>
          <p:cNvSpPr txBox="1"/>
          <p:nvPr/>
        </p:nvSpPr>
        <p:spPr>
          <a:xfrm>
            <a:off x="822960" y="2400300"/>
            <a:ext cx="6568440" cy="2467599"/>
          </a:xfrm>
          <a:prstGeom prst="rect">
            <a:avLst/>
          </a:prstGeom>
        </p:spPr>
        <p:txBody>
          <a:bodyPr wrap="square" lIns="0" tIns="0" rIns="0" bIns="0" rtlCol="0" anchor="t">
            <a:spAutoFit/>
          </a:bodyPr>
          <a:lstStyle/>
          <a:p>
            <a:r>
              <a:rPr lang="vi-VN" sz="3000">
                <a:solidFill>
                  <a:srgbClr val="000000"/>
                </a:solidFill>
                <a:latin typeface="Montserrat Ultra"/>
                <a:ea typeface="Cambria Math" panose="02040503050406030204" pitchFamily="18" charset="0"/>
              </a:rPr>
              <a:t>Gồm các thiết bị: </a:t>
            </a:r>
          </a:p>
          <a:p>
            <a:pPr marL="914400" lvl="1" indent="-457200">
              <a:lnSpc>
                <a:spcPct val="150000"/>
              </a:lnSpc>
              <a:buFont typeface="Wingdings" panose="05000000000000000000" pitchFamily="2" charset="2"/>
              <a:buChar char="§"/>
            </a:pPr>
            <a:r>
              <a:rPr lang="vi-VN" sz="3000">
                <a:solidFill>
                  <a:srgbClr val="000000"/>
                </a:solidFill>
                <a:latin typeface="Montserrat Ultra"/>
                <a:ea typeface="Cambria Math" panose="02040503050406030204" pitchFamily="18" charset="0"/>
              </a:rPr>
              <a:t>1 cảm biến CO2</a:t>
            </a:r>
          </a:p>
          <a:p>
            <a:pPr marL="914400" lvl="1" indent="-457200">
              <a:lnSpc>
                <a:spcPct val="150000"/>
              </a:lnSpc>
              <a:buFont typeface="Wingdings" panose="05000000000000000000" pitchFamily="2" charset="2"/>
              <a:buChar char="§"/>
            </a:pPr>
            <a:r>
              <a:rPr lang="vi-VN" sz="3000">
                <a:solidFill>
                  <a:srgbClr val="000000"/>
                </a:solidFill>
                <a:latin typeface="Montserrat Ultra"/>
                <a:ea typeface="Cambria Math" panose="02040503050406030204" pitchFamily="18" charset="0"/>
              </a:rPr>
              <a:t>1 quạt</a:t>
            </a:r>
          </a:p>
          <a:p>
            <a:pPr marL="914400" lvl="1" indent="-457200">
              <a:lnSpc>
                <a:spcPct val="150000"/>
              </a:lnSpc>
              <a:buFont typeface="Wingdings" panose="05000000000000000000" pitchFamily="2" charset="2"/>
              <a:buChar char="§"/>
            </a:pPr>
            <a:r>
              <a:rPr lang="vi-VN" sz="3000">
                <a:solidFill>
                  <a:srgbClr val="000000"/>
                </a:solidFill>
                <a:latin typeface="Montserrat Ultra"/>
                <a:ea typeface="Cambria Math" panose="02040503050406030204" pitchFamily="18" charset="0"/>
              </a:rPr>
              <a:t>1 cửa sổ</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sp>
        <p:nvSpPr>
          <p:cNvPr id="2" name="Freeform 2"/>
          <p:cNvSpPr/>
          <p:nvPr/>
        </p:nvSpPr>
        <p:spPr>
          <a:xfrm>
            <a:off x="28575" y="38100"/>
            <a:ext cx="2264008" cy="1251647"/>
          </a:xfrm>
          <a:custGeom>
            <a:avLst/>
            <a:gdLst/>
            <a:ahLst/>
            <a:cxnLst/>
            <a:rect l="l" t="t" r="r" b="b"/>
            <a:pathLst>
              <a:path w="2264008" h="1251647">
                <a:moveTo>
                  <a:pt x="0" y="0"/>
                </a:moveTo>
                <a:lnTo>
                  <a:pt x="2264008" y="0"/>
                </a:lnTo>
                <a:lnTo>
                  <a:pt x="2264008" y="1251647"/>
                </a:lnTo>
                <a:lnTo>
                  <a:pt x="0" y="1251647"/>
                </a:lnTo>
                <a:lnTo>
                  <a:pt x="0" y="0"/>
                </a:lnTo>
                <a:close/>
              </a:path>
            </a:pathLst>
          </a:custGeom>
          <a:blipFill>
            <a:blip r:embed="rId2"/>
            <a:stretch>
              <a:fillRect/>
            </a:stretch>
          </a:blipFill>
        </p:spPr>
      </p:sp>
      <p:sp>
        <p:nvSpPr>
          <p:cNvPr id="6" name="TextBox 9">
            <a:extLst>
              <a:ext uri="{FF2B5EF4-FFF2-40B4-BE49-F238E27FC236}">
                <a16:creationId xmlns:a16="http://schemas.microsoft.com/office/drawing/2014/main" id="{D56D626A-9058-2713-68C0-1ACFCDFC3008}"/>
              </a:ext>
            </a:extLst>
          </p:cNvPr>
          <p:cNvSpPr txBox="1"/>
          <p:nvPr/>
        </p:nvSpPr>
        <p:spPr>
          <a:xfrm>
            <a:off x="4000494" y="175864"/>
            <a:ext cx="10287012" cy="1053266"/>
          </a:xfrm>
          <a:prstGeom prst="rect">
            <a:avLst/>
          </a:prstGeom>
        </p:spPr>
        <p:txBody>
          <a:bodyPr lIns="0" tIns="0" rIns="0" bIns="0" rtlCol="0" anchor="t">
            <a:spAutoFit/>
          </a:bodyPr>
          <a:lstStyle/>
          <a:p>
            <a:pPr algn="ctr">
              <a:lnSpc>
                <a:spcPts val="8620"/>
              </a:lnSpc>
              <a:spcBef>
                <a:spcPct val="0"/>
              </a:spcBef>
            </a:pPr>
            <a:r>
              <a:rPr lang="en-US" sz="6157" spc="301">
                <a:solidFill>
                  <a:srgbClr val="216C53"/>
                </a:solidFill>
                <a:latin typeface="Montserrat Bold"/>
              </a:rPr>
              <a:t>MÔ HÌNH CHỨC NĂNG</a:t>
            </a:r>
          </a:p>
        </p:txBody>
      </p:sp>
      <p:grpSp>
        <p:nvGrpSpPr>
          <p:cNvPr id="7" name="Group 9">
            <a:extLst>
              <a:ext uri="{FF2B5EF4-FFF2-40B4-BE49-F238E27FC236}">
                <a16:creationId xmlns:a16="http://schemas.microsoft.com/office/drawing/2014/main" id="{D5ED814C-8B71-96D8-5F40-53E3239027D5}"/>
              </a:ext>
            </a:extLst>
          </p:cNvPr>
          <p:cNvGrpSpPr/>
          <p:nvPr/>
        </p:nvGrpSpPr>
        <p:grpSpPr>
          <a:xfrm>
            <a:off x="17068103" y="1616"/>
            <a:ext cx="1177932" cy="1392235"/>
            <a:chOff x="0" y="0"/>
            <a:chExt cx="1570577" cy="1856313"/>
          </a:xfrm>
        </p:grpSpPr>
        <p:sp>
          <p:nvSpPr>
            <p:cNvPr id="8" name="Freeform 10">
              <a:extLst>
                <a:ext uri="{FF2B5EF4-FFF2-40B4-BE49-F238E27FC236}">
                  <a16:creationId xmlns:a16="http://schemas.microsoft.com/office/drawing/2014/main" id="{48B2D007-D6FE-8339-B4F8-2234C8EC9BF9}"/>
                </a:ext>
              </a:extLst>
            </p:cNvPr>
            <p:cNvSpPr/>
            <p:nvPr/>
          </p:nvSpPr>
          <p:spPr>
            <a:xfrm>
              <a:off x="0" y="0"/>
              <a:ext cx="1570577" cy="1448857"/>
            </a:xfrm>
            <a:custGeom>
              <a:avLst/>
              <a:gdLst/>
              <a:ahLst/>
              <a:cxnLst/>
              <a:rect l="l" t="t" r="r" b="b"/>
              <a:pathLst>
                <a:path w="1570577" h="1448857">
                  <a:moveTo>
                    <a:pt x="0" y="0"/>
                  </a:moveTo>
                  <a:lnTo>
                    <a:pt x="1570577" y="0"/>
                  </a:lnTo>
                  <a:lnTo>
                    <a:pt x="1570577" y="1448857"/>
                  </a:lnTo>
                  <a:lnTo>
                    <a:pt x="0" y="14488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11">
              <a:extLst>
                <a:ext uri="{FF2B5EF4-FFF2-40B4-BE49-F238E27FC236}">
                  <a16:creationId xmlns:a16="http://schemas.microsoft.com/office/drawing/2014/main" id="{F87ECA71-9BC2-C634-7966-F2384F0585ED}"/>
                </a:ext>
              </a:extLst>
            </p:cNvPr>
            <p:cNvSpPr txBox="1"/>
            <p:nvPr/>
          </p:nvSpPr>
          <p:spPr>
            <a:xfrm>
              <a:off x="0" y="1460087"/>
              <a:ext cx="1570577" cy="396225"/>
            </a:xfrm>
            <a:prstGeom prst="rect">
              <a:avLst/>
            </a:prstGeom>
          </p:spPr>
          <p:txBody>
            <a:bodyPr lIns="0" tIns="0" rIns="0" bIns="0" rtlCol="0" anchor="t">
              <a:spAutoFit/>
            </a:bodyPr>
            <a:lstStyle/>
            <a:p>
              <a:pPr algn="ctr">
                <a:lnSpc>
                  <a:spcPts val="2658"/>
                </a:lnSpc>
              </a:pPr>
              <a:r>
                <a:rPr lang="en-US" sz="1661" spc="255">
                  <a:solidFill>
                    <a:srgbClr val="2C6D44"/>
                  </a:solidFill>
                  <a:latin typeface="Glacial Indifference Bold"/>
                </a:rPr>
                <a:t>NHÓM 31</a:t>
              </a:r>
            </a:p>
          </p:txBody>
        </p:sp>
      </p:grpSp>
      <p:sp>
        <p:nvSpPr>
          <p:cNvPr id="10" name="TextBox 7">
            <a:extLst>
              <a:ext uri="{FF2B5EF4-FFF2-40B4-BE49-F238E27FC236}">
                <a16:creationId xmlns:a16="http://schemas.microsoft.com/office/drawing/2014/main" id="{DE501A61-F22E-22AB-8964-3D5FBB4846D5}"/>
              </a:ext>
            </a:extLst>
          </p:cNvPr>
          <p:cNvSpPr txBox="1"/>
          <p:nvPr/>
        </p:nvSpPr>
        <p:spPr>
          <a:xfrm>
            <a:off x="223597" y="1594347"/>
            <a:ext cx="11180063" cy="582211"/>
          </a:xfrm>
          <a:prstGeom prst="rect">
            <a:avLst/>
          </a:prstGeom>
        </p:spPr>
        <p:txBody>
          <a:bodyPr lIns="0" tIns="0" rIns="0" bIns="0" rtlCol="0" anchor="t">
            <a:spAutoFit/>
          </a:bodyPr>
          <a:lstStyle/>
          <a:p>
            <a:pPr>
              <a:lnSpc>
                <a:spcPts val="4900"/>
              </a:lnSpc>
              <a:spcBef>
                <a:spcPct val="0"/>
              </a:spcBef>
            </a:pPr>
            <a:r>
              <a:rPr lang="en-US" sz="3500" spc="171">
                <a:solidFill>
                  <a:srgbClr val="216C53"/>
                </a:solidFill>
                <a:latin typeface="Montserrat Bold"/>
              </a:rPr>
              <a:t>ĐIỀU CHỈNH NỒNG ĐỘ CO2</a:t>
            </a:r>
          </a:p>
        </p:txBody>
      </p:sp>
      <p:pic>
        <p:nvPicPr>
          <p:cNvPr id="3" name="Picture 2">
            <a:extLst>
              <a:ext uri="{FF2B5EF4-FFF2-40B4-BE49-F238E27FC236}">
                <a16:creationId xmlns:a16="http://schemas.microsoft.com/office/drawing/2014/main" id="{2C83B01C-91FA-B9D7-1E32-4B73CAF837A6}"/>
              </a:ext>
            </a:extLst>
          </p:cNvPr>
          <p:cNvPicPr>
            <a:picLocks noChangeAspect="1"/>
          </p:cNvPicPr>
          <p:nvPr/>
        </p:nvPicPr>
        <p:blipFill>
          <a:blip r:embed="rId5"/>
          <a:stretch>
            <a:fillRect/>
          </a:stretch>
        </p:blipFill>
        <p:spPr>
          <a:xfrm>
            <a:off x="5013951" y="2984887"/>
            <a:ext cx="12969249" cy="6197213"/>
          </a:xfrm>
          <a:prstGeom prst="rect">
            <a:avLst/>
          </a:prstGeom>
          <a:effectLst>
            <a:outerShdw blurRad="63500" sx="102000" sy="102000" algn="ctr" rotWithShape="0">
              <a:prstClr val="black">
                <a:alpha val="40000"/>
              </a:prstClr>
            </a:outerShdw>
          </a:effectLst>
        </p:spPr>
      </p:pic>
      <p:sp>
        <p:nvSpPr>
          <p:cNvPr id="13" name="Oval 12">
            <a:extLst>
              <a:ext uri="{FF2B5EF4-FFF2-40B4-BE49-F238E27FC236}">
                <a16:creationId xmlns:a16="http://schemas.microsoft.com/office/drawing/2014/main" id="{2D676407-D8B4-3416-A527-22A0128A9300}"/>
              </a:ext>
            </a:extLst>
          </p:cNvPr>
          <p:cNvSpPr/>
          <p:nvPr/>
        </p:nvSpPr>
        <p:spPr>
          <a:xfrm>
            <a:off x="12954000" y="6667500"/>
            <a:ext cx="838200" cy="304800"/>
          </a:xfrm>
          <a:prstGeom prst="ellipse">
            <a:avLst/>
          </a:prstGeom>
          <a:no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4C81633-7B2F-21FA-BDB9-4292F1E47616}"/>
              </a:ext>
            </a:extLst>
          </p:cNvPr>
          <p:cNvSpPr txBox="1"/>
          <p:nvPr/>
        </p:nvSpPr>
        <p:spPr>
          <a:xfrm>
            <a:off x="223597" y="3995613"/>
            <a:ext cx="4489217" cy="4175759"/>
          </a:xfrm>
          <a:prstGeom prst="rect">
            <a:avLst/>
          </a:prstGeom>
          <a:noFill/>
        </p:spPr>
        <p:txBody>
          <a:bodyPr wrap="square">
            <a:spAutoFit/>
          </a:bodyPr>
          <a:lstStyle/>
          <a:p>
            <a:pPr marL="457200" indent="-457200" algn="just">
              <a:lnSpc>
                <a:spcPct val="150000"/>
              </a:lnSpc>
              <a:buFont typeface="Wingdings" panose="05000000000000000000" pitchFamily="2" charset="2"/>
              <a:buChar char="§"/>
            </a:pPr>
            <a:r>
              <a:rPr lang="en-US" sz="3000">
                <a:effectLst/>
                <a:latin typeface="Montserrat Ultra"/>
                <a:ea typeface="Times New Roman" panose="02020603050405020304" pitchFamily="18" charset="0"/>
              </a:rPr>
              <a:t>Khi </a:t>
            </a:r>
            <a:r>
              <a:rPr lang="vi-VN" sz="3000">
                <a:effectLst/>
                <a:latin typeface="Montserrat Ultra"/>
                <a:ea typeface="Times New Roman" panose="02020603050405020304" pitchFamily="18" charset="0"/>
              </a:rPr>
              <a:t>nồng độ CO2 &gt;= 0.14 thì quạt và cửa sổ đồng thời sẽ tự mở </a:t>
            </a:r>
            <a:r>
              <a:rPr lang="en-US" sz="3000">
                <a:effectLst/>
                <a:latin typeface="Montserrat Ultra"/>
                <a:ea typeface="Times New Roman" panose="02020603050405020304" pitchFamily="18" charset="0"/>
              </a:rPr>
              <a:t>tự động, </a:t>
            </a:r>
            <a:endParaRPr lang="vi-VN" sz="3000">
              <a:effectLst/>
              <a:latin typeface="Montserrat Ultra"/>
              <a:ea typeface="Times New Roman" panose="02020603050405020304" pitchFamily="18" charset="0"/>
            </a:endParaRPr>
          </a:p>
          <a:p>
            <a:pPr marL="457200" indent="-457200" algn="just">
              <a:lnSpc>
                <a:spcPct val="150000"/>
              </a:lnSpc>
              <a:buFont typeface="Wingdings" panose="05000000000000000000" pitchFamily="2" charset="2"/>
              <a:buChar char="§"/>
            </a:pPr>
            <a:r>
              <a:rPr lang="vi-VN" sz="3000">
                <a:latin typeface="Montserrat Ultra"/>
                <a:ea typeface="Times New Roman" panose="02020603050405020304" pitchFamily="18" charset="0"/>
              </a:rPr>
              <a:t>N</a:t>
            </a:r>
            <a:r>
              <a:rPr lang="vi-VN" sz="3000">
                <a:effectLst/>
                <a:latin typeface="Montserrat Ultra"/>
                <a:ea typeface="Times New Roman" panose="02020603050405020304" pitchFamily="18" charset="0"/>
              </a:rPr>
              <a:t>gược lại thì quạt và cửa sổ đồng thời sẽ tự tắt.</a:t>
            </a:r>
            <a:endParaRPr lang="en-US" sz="3000">
              <a:effectLst/>
              <a:latin typeface="Montserrat Ultra"/>
              <a:ea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sp>
        <p:nvSpPr>
          <p:cNvPr id="2" name="Freeform 2"/>
          <p:cNvSpPr/>
          <p:nvPr/>
        </p:nvSpPr>
        <p:spPr>
          <a:xfrm>
            <a:off x="28575" y="38100"/>
            <a:ext cx="2264008" cy="1251647"/>
          </a:xfrm>
          <a:custGeom>
            <a:avLst/>
            <a:gdLst/>
            <a:ahLst/>
            <a:cxnLst/>
            <a:rect l="l" t="t" r="r" b="b"/>
            <a:pathLst>
              <a:path w="2264008" h="1251647">
                <a:moveTo>
                  <a:pt x="0" y="0"/>
                </a:moveTo>
                <a:lnTo>
                  <a:pt x="2264008" y="0"/>
                </a:lnTo>
                <a:lnTo>
                  <a:pt x="2264008" y="1251647"/>
                </a:lnTo>
                <a:lnTo>
                  <a:pt x="0" y="1251647"/>
                </a:lnTo>
                <a:lnTo>
                  <a:pt x="0" y="0"/>
                </a:lnTo>
                <a:close/>
              </a:path>
            </a:pathLst>
          </a:custGeom>
          <a:blipFill>
            <a:blip r:embed="rId2"/>
            <a:stretch>
              <a:fillRect/>
            </a:stretch>
          </a:blipFill>
        </p:spPr>
      </p:sp>
      <p:sp>
        <p:nvSpPr>
          <p:cNvPr id="7" name="TextBox 9">
            <a:extLst>
              <a:ext uri="{FF2B5EF4-FFF2-40B4-BE49-F238E27FC236}">
                <a16:creationId xmlns:a16="http://schemas.microsoft.com/office/drawing/2014/main" id="{C7DE82B7-B2A3-E454-4492-CEB64524C010}"/>
              </a:ext>
            </a:extLst>
          </p:cNvPr>
          <p:cNvSpPr txBox="1"/>
          <p:nvPr/>
        </p:nvSpPr>
        <p:spPr>
          <a:xfrm>
            <a:off x="4000494" y="175864"/>
            <a:ext cx="10287012" cy="1053266"/>
          </a:xfrm>
          <a:prstGeom prst="rect">
            <a:avLst/>
          </a:prstGeom>
        </p:spPr>
        <p:txBody>
          <a:bodyPr lIns="0" tIns="0" rIns="0" bIns="0" rtlCol="0" anchor="t">
            <a:spAutoFit/>
          </a:bodyPr>
          <a:lstStyle/>
          <a:p>
            <a:pPr algn="ctr">
              <a:lnSpc>
                <a:spcPts val="8620"/>
              </a:lnSpc>
              <a:spcBef>
                <a:spcPct val="0"/>
              </a:spcBef>
            </a:pPr>
            <a:r>
              <a:rPr lang="en-US" sz="6157" spc="301">
                <a:solidFill>
                  <a:srgbClr val="216C53"/>
                </a:solidFill>
                <a:latin typeface="Montserrat Bold"/>
              </a:rPr>
              <a:t>MÔ HÌNH CHỨC NĂNG</a:t>
            </a:r>
          </a:p>
        </p:txBody>
      </p:sp>
      <p:grpSp>
        <p:nvGrpSpPr>
          <p:cNvPr id="8" name="Group 9">
            <a:extLst>
              <a:ext uri="{FF2B5EF4-FFF2-40B4-BE49-F238E27FC236}">
                <a16:creationId xmlns:a16="http://schemas.microsoft.com/office/drawing/2014/main" id="{94B69B6F-F1E6-E236-C8E0-1C7A620C5AAA}"/>
              </a:ext>
            </a:extLst>
          </p:cNvPr>
          <p:cNvGrpSpPr/>
          <p:nvPr/>
        </p:nvGrpSpPr>
        <p:grpSpPr>
          <a:xfrm>
            <a:off x="17068103" y="1616"/>
            <a:ext cx="1177932" cy="1392235"/>
            <a:chOff x="0" y="0"/>
            <a:chExt cx="1570577" cy="1856313"/>
          </a:xfrm>
        </p:grpSpPr>
        <p:sp>
          <p:nvSpPr>
            <p:cNvPr id="9" name="Freeform 10">
              <a:extLst>
                <a:ext uri="{FF2B5EF4-FFF2-40B4-BE49-F238E27FC236}">
                  <a16:creationId xmlns:a16="http://schemas.microsoft.com/office/drawing/2014/main" id="{507BF79E-274F-492A-96F1-0F0E82204E39}"/>
                </a:ext>
              </a:extLst>
            </p:cNvPr>
            <p:cNvSpPr/>
            <p:nvPr/>
          </p:nvSpPr>
          <p:spPr>
            <a:xfrm>
              <a:off x="0" y="0"/>
              <a:ext cx="1570577" cy="1448857"/>
            </a:xfrm>
            <a:custGeom>
              <a:avLst/>
              <a:gdLst/>
              <a:ahLst/>
              <a:cxnLst/>
              <a:rect l="l" t="t" r="r" b="b"/>
              <a:pathLst>
                <a:path w="1570577" h="1448857">
                  <a:moveTo>
                    <a:pt x="0" y="0"/>
                  </a:moveTo>
                  <a:lnTo>
                    <a:pt x="1570577" y="0"/>
                  </a:lnTo>
                  <a:lnTo>
                    <a:pt x="1570577" y="1448857"/>
                  </a:lnTo>
                  <a:lnTo>
                    <a:pt x="0" y="14488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1">
              <a:extLst>
                <a:ext uri="{FF2B5EF4-FFF2-40B4-BE49-F238E27FC236}">
                  <a16:creationId xmlns:a16="http://schemas.microsoft.com/office/drawing/2014/main" id="{5C535718-29ED-3ED2-8C79-B7B9466D2B54}"/>
                </a:ext>
              </a:extLst>
            </p:cNvPr>
            <p:cNvSpPr txBox="1"/>
            <p:nvPr/>
          </p:nvSpPr>
          <p:spPr>
            <a:xfrm>
              <a:off x="0" y="1460087"/>
              <a:ext cx="1570577" cy="396225"/>
            </a:xfrm>
            <a:prstGeom prst="rect">
              <a:avLst/>
            </a:prstGeom>
          </p:spPr>
          <p:txBody>
            <a:bodyPr lIns="0" tIns="0" rIns="0" bIns="0" rtlCol="0" anchor="t">
              <a:spAutoFit/>
            </a:bodyPr>
            <a:lstStyle/>
            <a:p>
              <a:pPr algn="ctr">
                <a:lnSpc>
                  <a:spcPts val="2658"/>
                </a:lnSpc>
              </a:pPr>
              <a:r>
                <a:rPr lang="en-US" sz="1661" spc="255">
                  <a:solidFill>
                    <a:srgbClr val="2C6D44"/>
                  </a:solidFill>
                  <a:latin typeface="Glacial Indifference Bold"/>
                </a:rPr>
                <a:t>NHÓM 31</a:t>
              </a:r>
            </a:p>
          </p:txBody>
        </p:sp>
      </p:grpSp>
      <p:sp>
        <p:nvSpPr>
          <p:cNvPr id="11" name="TextBox 7">
            <a:extLst>
              <a:ext uri="{FF2B5EF4-FFF2-40B4-BE49-F238E27FC236}">
                <a16:creationId xmlns:a16="http://schemas.microsoft.com/office/drawing/2014/main" id="{8FF1C0B8-D321-A90F-6EBA-06E036D0BA6E}"/>
              </a:ext>
            </a:extLst>
          </p:cNvPr>
          <p:cNvSpPr txBox="1"/>
          <p:nvPr/>
        </p:nvSpPr>
        <p:spPr>
          <a:xfrm>
            <a:off x="223597" y="1594347"/>
            <a:ext cx="11180063" cy="582211"/>
          </a:xfrm>
          <a:prstGeom prst="rect">
            <a:avLst/>
          </a:prstGeom>
        </p:spPr>
        <p:txBody>
          <a:bodyPr lIns="0" tIns="0" rIns="0" bIns="0" rtlCol="0" anchor="t">
            <a:spAutoFit/>
          </a:bodyPr>
          <a:lstStyle/>
          <a:p>
            <a:pPr>
              <a:lnSpc>
                <a:spcPts val="4900"/>
              </a:lnSpc>
              <a:spcBef>
                <a:spcPct val="0"/>
              </a:spcBef>
            </a:pPr>
            <a:r>
              <a:rPr lang="vi-VN" sz="3500" spc="171">
                <a:solidFill>
                  <a:srgbClr val="216C53"/>
                </a:solidFill>
                <a:latin typeface="Montserrat Bold"/>
              </a:rPr>
              <a:t>BÓN PHÂN </a:t>
            </a:r>
            <a:r>
              <a:rPr lang="en-US" sz="3500" spc="171">
                <a:solidFill>
                  <a:srgbClr val="216C53"/>
                </a:solidFill>
                <a:latin typeface="Montserrat Bold"/>
              </a:rPr>
              <a:t>TỰ ĐỘNG</a:t>
            </a:r>
          </a:p>
        </p:txBody>
      </p:sp>
      <p:sp>
        <p:nvSpPr>
          <p:cNvPr id="14" name="TextBox 6">
            <a:extLst>
              <a:ext uri="{FF2B5EF4-FFF2-40B4-BE49-F238E27FC236}">
                <a16:creationId xmlns:a16="http://schemas.microsoft.com/office/drawing/2014/main" id="{EB16AD41-8989-B18E-E617-845B5CED50B9}"/>
              </a:ext>
            </a:extLst>
          </p:cNvPr>
          <p:cNvSpPr txBox="1"/>
          <p:nvPr/>
        </p:nvSpPr>
        <p:spPr>
          <a:xfrm>
            <a:off x="822960" y="2400300"/>
            <a:ext cx="6568440" cy="2467599"/>
          </a:xfrm>
          <a:prstGeom prst="rect">
            <a:avLst/>
          </a:prstGeom>
        </p:spPr>
        <p:txBody>
          <a:bodyPr wrap="square" lIns="0" tIns="0" rIns="0" bIns="0" rtlCol="0" anchor="t">
            <a:spAutoFit/>
          </a:bodyPr>
          <a:lstStyle/>
          <a:p>
            <a:r>
              <a:rPr lang="vi-VN" sz="3000">
                <a:solidFill>
                  <a:srgbClr val="000000"/>
                </a:solidFill>
                <a:latin typeface="Montserrat Ultra"/>
                <a:ea typeface="Cambria Math" panose="02040503050406030204" pitchFamily="18" charset="0"/>
              </a:rPr>
              <a:t>Gồm các thiết bị:</a:t>
            </a:r>
          </a:p>
          <a:p>
            <a:pPr marL="914400" lvl="1" indent="-457200">
              <a:lnSpc>
                <a:spcPct val="150000"/>
              </a:lnSpc>
              <a:buFont typeface="Wingdings" panose="05000000000000000000" pitchFamily="2" charset="2"/>
              <a:buChar char="§"/>
            </a:pPr>
            <a:r>
              <a:rPr lang="vi-VN" sz="3000">
                <a:solidFill>
                  <a:srgbClr val="000000"/>
                </a:solidFill>
                <a:latin typeface="Montserrat Ultra"/>
                <a:ea typeface="Cambria Math" panose="02040503050406030204" pitchFamily="18" charset="0"/>
              </a:rPr>
              <a:t>1 bộ điều khiển viền phiên</a:t>
            </a:r>
          </a:p>
          <a:p>
            <a:pPr marL="914400" lvl="1" indent="-457200">
              <a:lnSpc>
                <a:spcPct val="150000"/>
              </a:lnSpc>
              <a:buFont typeface="Wingdings" panose="05000000000000000000" pitchFamily="2" charset="2"/>
              <a:buChar char="§"/>
            </a:pPr>
            <a:r>
              <a:rPr lang="vi-VN" sz="3000">
                <a:solidFill>
                  <a:srgbClr val="000000"/>
                </a:solidFill>
                <a:latin typeface="Montserrat Ultra"/>
                <a:ea typeface="Cambria Math" panose="02040503050406030204" pitchFamily="18" charset="0"/>
              </a:rPr>
              <a:t>1 máy cảm biến độ pH trong đất. </a:t>
            </a:r>
          </a:p>
          <a:p>
            <a:pPr marL="914400" lvl="1" indent="-457200">
              <a:lnSpc>
                <a:spcPct val="150000"/>
              </a:lnSpc>
              <a:buFont typeface="Wingdings" panose="05000000000000000000" pitchFamily="2" charset="2"/>
              <a:buChar char="§"/>
            </a:pPr>
            <a:r>
              <a:rPr lang="vi-VN" sz="3000">
                <a:solidFill>
                  <a:srgbClr val="000000"/>
                </a:solidFill>
                <a:latin typeface="Montserrat Ultra"/>
                <a:ea typeface="Cambria Math" panose="02040503050406030204" pitchFamily="18" charset="0"/>
              </a:rPr>
              <a:t>2 máy bón phân</a:t>
            </a:r>
          </a:p>
        </p:txBody>
      </p:sp>
      <p:pic>
        <p:nvPicPr>
          <p:cNvPr id="3" name="Picture 2">
            <a:extLst>
              <a:ext uri="{FF2B5EF4-FFF2-40B4-BE49-F238E27FC236}">
                <a16:creationId xmlns:a16="http://schemas.microsoft.com/office/drawing/2014/main" id="{7A1A825E-93BF-E328-3846-A670CBA72F86}"/>
              </a:ext>
            </a:extLst>
          </p:cNvPr>
          <p:cNvPicPr>
            <a:picLocks noChangeAspect="1"/>
          </p:cNvPicPr>
          <p:nvPr/>
        </p:nvPicPr>
        <p:blipFill rotWithShape="1">
          <a:blip r:embed="rId5"/>
          <a:srcRect t="2080"/>
          <a:stretch/>
        </p:blipFill>
        <p:spPr bwMode="auto">
          <a:xfrm>
            <a:off x="1066800" y="5049530"/>
            <a:ext cx="5417814" cy="4970770"/>
          </a:xfrm>
          <a:prstGeom prst="rect">
            <a:avLst/>
          </a:prstGeom>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cxnSp>
        <p:nvCxnSpPr>
          <p:cNvPr id="12" name="Straight Connector 11">
            <a:extLst>
              <a:ext uri="{FF2B5EF4-FFF2-40B4-BE49-F238E27FC236}">
                <a16:creationId xmlns:a16="http://schemas.microsoft.com/office/drawing/2014/main" id="{219BB092-F1F6-3859-F347-DB4A14202E86}"/>
              </a:ext>
            </a:extLst>
          </p:cNvPr>
          <p:cNvCxnSpPr/>
          <p:nvPr/>
        </p:nvCxnSpPr>
        <p:spPr>
          <a:xfrm>
            <a:off x="6172200" y="13296900"/>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3DC7285-442E-361D-28C0-73FC0A2CF99B}"/>
              </a:ext>
            </a:extLst>
          </p:cNvPr>
          <p:cNvSpPr txBox="1"/>
          <p:nvPr/>
        </p:nvSpPr>
        <p:spPr>
          <a:xfrm rot="5400000">
            <a:off x="3353234" y="5877835"/>
            <a:ext cx="8110441" cy="707886"/>
          </a:xfrm>
          <a:prstGeom prst="rect">
            <a:avLst/>
          </a:prstGeom>
          <a:noFill/>
        </p:spPr>
        <p:txBody>
          <a:bodyPr wrap="square" rtlCol="0">
            <a:spAutoFit/>
          </a:bodyPr>
          <a:lstStyle/>
          <a:p>
            <a:r>
              <a:rPr lang="vi-VN" sz="4000">
                <a:solidFill>
                  <a:srgbClr val="36B087"/>
                </a:solidFill>
              </a:rPr>
              <a:t>----------------------------------------------</a:t>
            </a:r>
            <a:endParaRPr lang="en-US" sz="4000">
              <a:solidFill>
                <a:srgbClr val="36B087"/>
              </a:solidFill>
            </a:endParaRPr>
          </a:p>
        </p:txBody>
      </p:sp>
      <p:sp>
        <p:nvSpPr>
          <p:cNvPr id="19" name="TextBox 18">
            <a:extLst>
              <a:ext uri="{FF2B5EF4-FFF2-40B4-BE49-F238E27FC236}">
                <a16:creationId xmlns:a16="http://schemas.microsoft.com/office/drawing/2014/main" id="{615448D2-09D3-37F0-C2E8-FCA4516C5633}"/>
              </a:ext>
            </a:extLst>
          </p:cNvPr>
          <p:cNvSpPr txBox="1"/>
          <p:nvPr/>
        </p:nvSpPr>
        <p:spPr>
          <a:xfrm>
            <a:off x="9465358" y="2095500"/>
            <a:ext cx="6654018" cy="6740307"/>
          </a:xfrm>
          <a:prstGeom prst="rect">
            <a:avLst/>
          </a:prstGeom>
          <a:noFill/>
          <a:ln w="38100">
            <a:solidFill>
              <a:srgbClr val="C00000"/>
            </a:solidFill>
          </a:ln>
        </p:spPr>
        <p:txBody>
          <a:bodyPr wrap="square">
            <a:spAutoFit/>
          </a:bodyPr>
          <a:lstStyle/>
          <a:p>
            <a:r>
              <a:rPr lang="en-US">
                <a:latin typeface="Courier New" panose="02070309020205020404" pitchFamily="49" charset="0"/>
                <a:cs typeface="Courier New" panose="02070309020205020404" pitchFamily="49" charset="0"/>
              </a:rPr>
              <a:t>from gpio import *</a:t>
            </a:r>
          </a:p>
          <a:p>
            <a:r>
              <a:rPr lang="en-US">
                <a:latin typeface="Courier New" panose="02070309020205020404" pitchFamily="49" charset="0"/>
                <a:cs typeface="Courier New" panose="02070309020205020404" pitchFamily="49" charset="0"/>
              </a:rPr>
              <a:t>from time import *</a:t>
            </a:r>
            <a:endParaRPr lang="vi-VN">
              <a:latin typeface="Courier New" panose="02070309020205020404" pitchFamily="49" charset="0"/>
              <a:cs typeface="Courier New" panose="02070309020205020404" pitchFamily="49" charset="0"/>
            </a:endParaRPr>
          </a:p>
          <a:p>
            <a:endParaRPr lang="en-US">
              <a:latin typeface="Courier New" panose="02070309020205020404" pitchFamily="49" charset="0"/>
              <a:cs typeface="Courier New" panose="02070309020205020404" pitchFamily="49" charset="0"/>
            </a:endParaRPr>
          </a:p>
          <a:p>
            <a:r>
              <a:rPr lang="en-US">
                <a:latin typeface="Courier New" panose="02070309020205020404" pitchFamily="49" charset="0"/>
                <a:cs typeface="Courier New" panose="02070309020205020404" pitchFamily="49" charset="0"/>
              </a:rPr>
              <a:t>def setup():</a:t>
            </a:r>
          </a:p>
          <a:p>
            <a:r>
              <a:rPr lang="en-US">
                <a:latin typeface="Courier New" panose="02070309020205020404" pitchFamily="49" charset="0"/>
                <a:cs typeface="Courier New" panose="02070309020205020404" pitchFamily="49" charset="0"/>
              </a:rPr>
              <a:t>    pinMode(0, INPUT)</a:t>
            </a:r>
          </a:p>
          <a:p>
            <a:r>
              <a:rPr lang="en-US">
                <a:latin typeface="Courier New" panose="02070309020205020404" pitchFamily="49" charset="0"/>
                <a:cs typeface="Courier New" panose="02070309020205020404" pitchFamily="49" charset="0"/>
              </a:rPr>
              <a:t>    pinMode(2, OUTPUT)</a:t>
            </a:r>
          </a:p>
          <a:p>
            <a:r>
              <a:rPr lang="en-US">
                <a:latin typeface="Courier New" panose="02070309020205020404" pitchFamily="49" charset="0"/>
                <a:cs typeface="Courier New" panose="02070309020205020404" pitchFamily="49" charset="0"/>
              </a:rPr>
              <a:t>    pinMode(3, OUTPUT) </a:t>
            </a:r>
            <a:endParaRPr lang="vi-VN">
              <a:latin typeface="Courier New" panose="02070309020205020404" pitchFamily="49" charset="0"/>
              <a:cs typeface="Courier New" panose="02070309020205020404" pitchFamily="49" charset="0"/>
            </a:endParaRPr>
          </a:p>
          <a:p>
            <a:endParaRPr lang="vi-VN">
              <a:latin typeface="Courier New" panose="02070309020205020404" pitchFamily="49" charset="0"/>
              <a:cs typeface="Courier New" panose="02070309020205020404" pitchFamily="49" charset="0"/>
            </a:endParaRPr>
          </a:p>
          <a:p>
            <a:r>
              <a:rPr lang="en-US">
                <a:latin typeface="Courier New" panose="02070309020205020404" pitchFamily="49" charset="0"/>
                <a:cs typeface="Courier New" panose="02070309020205020404" pitchFamily="49" charset="0"/>
              </a:rPr>
              <a:t>def loop(doph):</a:t>
            </a:r>
          </a:p>
          <a:p>
            <a:r>
              <a:rPr lang="en-US">
                <a:latin typeface="Courier New" panose="02070309020205020404" pitchFamily="49" charset="0"/>
                <a:cs typeface="Courier New" panose="02070309020205020404" pitchFamily="49" charset="0"/>
              </a:rPr>
              <a:t>    print("Do pH: {} %".format(doph))</a:t>
            </a:r>
          </a:p>
          <a:p>
            <a:r>
              <a:rPr lang="en-US">
                <a:latin typeface="Courier New" panose="02070309020205020404" pitchFamily="49" charset="0"/>
                <a:cs typeface="Courier New" panose="02070309020205020404" pitchFamily="49" charset="0"/>
              </a:rPr>
              <a:t>    if doph &lt; 6 or doph &gt; 7.5:</a:t>
            </a:r>
          </a:p>
          <a:p>
            <a:r>
              <a:rPr lang="en-US">
                <a:latin typeface="Courier New" panose="02070309020205020404" pitchFamily="49" charset="0"/>
                <a:cs typeface="Courier New" panose="02070309020205020404" pitchFamily="49" charset="0"/>
              </a:rPr>
              <a:t>        customWrite(2, 1)</a:t>
            </a:r>
          </a:p>
          <a:p>
            <a:r>
              <a:rPr lang="en-US">
                <a:latin typeface="Courier New" panose="02070309020205020404" pitchFamily="49" charset="0"/>
                <a:cs typeface="Courier New" panose="02070309020205020404" pitchFamily="49" charset="0"/>
              </a:rPr>
              <a:t>        customWrite(3, 1)</a:t>
            </a:r>
          </a:p>
          <a:p>
            <a:r>
              <a:rPr lang="en-US">
                <a:latin typeface="Courier New" panose="02070309020205020404" pitchFamily="49" charset="0"/>
                <a:cs typeface="Courier New" panose="02070309020205020404" pitchFamily="49" charset="0"/>
              </a:rPr>
              <a:t>    else:</a:t>
            </a:r>
          </a:p>
          <a:p>
            <a:r>
              <a:rPr lang="en-US">
                <a:latin typeface="Courier New" panose="02070309020205020404" pitchFamily="49" charset="0"/>
                <a:cs typeface="Courier New" panose="02070309020205020404" pitchFamily="49" charset="0"/>
              </a:rPr>
              <a:t>        customWrite(2, 0)</a:t>
            </a:r>
          </a:p>
          <a:p>
            <a:r>
              <a:rPr lang="en-US">
                <a:latin typeface="Courier New" panose="02070309020205020404" pitchFamily="49" charset="0"/>
                <a:cs typeface="Courier New" panose="02070309020205020404" pitchFamily="49" charset="0"/>
              </a:rPr>
              <a:t>        customWrite(3, 0)</a:t>
            </a:r>
            <a:endParaRPr lang="vi-VN">
              <a:latin typeface="Courier New" panose="02070309020205020404" pitchFamily="49" charset="0"/>
              <a:cs typeface="Courier New" panose="02070309020205020404" pitchFamily="49" charset="0"/>
            </a:endParaRPr>
          </a:p>
          <a:p>
            <a:endParaRPr lang="en-US">
              <a:latin typeface="Courier New" panose="02070309020205020404" pitchFamily="49" charset="0"/>
              <a:cs typeface="Courier New" panose="02070309020205020404" pitchFamily="49" charset="0"/>
            </a:endParaRPr>
          </a:p>
          <a:p>
            <a:r>
              <a:rPr lang="en-US">
                <a:latin typeface="Courier New" panose="02070309020205020404" pitchFamily="49" charset="0"/>
                <a:cs typeface="Courier New" panose="02070309020205020404" pitchFamily="49" charset="0"/>
              </a:rPr>
              <a:t>setup()</a:t>
            </a:r>
          </a:p>
          <a:p>
            <a:r>
              <a:rPr lang="en-US">
                <a:latin typeface="Courier New" panose="02070309020205020404" pitchFamily="49" charset="0"/>
                <a:cs typeface="Courier New" panose="02070309020205020404" pitchFamily="49" charset="0"/>
              </a:rPr>
              <a:t>temp = 0.0</a:t>
            </a:r>
          </a:p>
          <a:p>
            <a:r>
              <a:rPr lang="en-US">
                <a:latin typeface="Courier New" panose="02070309020205020404" pitchFamily="49" charset="0"/>
                <a:cs typeface="Courier New" panose="02070309020205020404" pitchFamily="49" charset="0"/>
              </a:rPr>
              <a:t>while True:</a:t>
            </a:r>
          </a:p>
          <a:p>
            <a:r>
              <a:rPr lang="en-US">
                <a:latin typeface="Courier New" panose="02070309020205020404" pitchFamily="49" charset="0"/>
                <a:cs typeface="Courier New" panose="02070309020205020404" pitchFamily="49" charset="0"/>
              </a:rPr>
              <a:t>    doph = analogRead(0)/10.0</a:t>
            </a:r>
          </a:p>
          <a:p>
            <a:r>
              <a:rPr lang="vi-VN">
                <a:latin typeface="Courier New" panose="02070309020205020404" pitchFamily="49" charset="0"/>
                <a:cs typeface="Courier New" panose="02070309020205020404" pitchFamily="49" charset="0"/>
              </a:rPr>
              <a:t>	</a:t>
            </a:r>
            <a:r>
              <a:rPr lang="en-US">
                <a:latin typeface="Courier New" panose="02070309020205020404" pitchFamily="49" charset="0"/>
                <a:cs typeface="Courier New" panose="02070309020205020404" pitchFamily="49" charset="0"/>
              </a:rPr>
              <a:t>if doph != temp:</a:t>
            </a:r>
          </a:p>
          <a:p>
            <a:r>
              <a:rPr lang="en-US">
                <a:latin typeface="Courier New" panose="02070309020205020404" pitchFamily="49" charset="0"/>
                <a:cs typeface="Courier New" panose="02070309020205020404" pitchFamily="49" charset="0"/>
              </a:rPr>
              <a:t>        temp = doph</a:t>
            </a:r>
          </a:p>
          <a:p>
            <a:r>
              <a:rPr lang="en-US">
                <a:latin typeface="Courier New" panose="02070309020205020404" pitchFamily="49" charset="0"/>
                <a:cs typeface="Courier New" panose="02070309020205020404" pitchFamily="49" charset="0"/>
              </a:rPr>
              <a:t>        loop(doph)</a:t>
            </a:r>
          </a:p>
        </p:txBody>
      </p:sp>
      <p:sp>
        <p:nvSpPr>
          <p:cNvPr id="22" name="Rectangle: Rounded Corners 21">
            <a:extLst>
              <a:ext uri="{FF2B5EF4-FFF2-40B4-BE49-F238E27FC236}">
                <a16:creationId xmlns:a16="http://schemas.microsoft.com/office/drawing/2014/main" id="{C780C028-B986-488A-A6F7-9CA7F3B97F6E}"/>
              </a:ext>
            </a:extLst>
          </p:cNvPr>
          <p:cNvSpPr/>
          <p:nvPr/>
        </p:nvSpPr>
        <p:spPr>
          <a:xfrm>
            <a:off x="9465358" y="8923954"/>
            <a:ext cx="6654018" cy="715346"/>
          </a:xfrm>
          <a:prstGeom prst="roundRect">
            <a:avLst/>
          </a:prstGeom>
          <a:solidFill>
            <a:schemeClr val="accent6">
              <a:lumMod val="50000"/>
            </a:schemeClr>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vi-VN" sz="3000">
                <a:effectLst/>
                <a:latin typeface="Montserrat Ultra"/>
                <a:ea typeface="Times New Roman" panose="02020603050405020304" pitchFamily="18" charset="0"/>
              </a:rPr>
              <a:t>Mã code quy trình bón phân tự động</a:t>
            </a:r>
            <a:endParaRPr lang="en-US" sz="3000">
              <a:effectLst/>
              <a:latin typeface="Montserrat Ultra"/>
              <a:ea typeface="Times New Roman" panose="02020603050405020304" pitchFamily="18" charset="0"/>
            </a:endParaRPr>
          </a:p>
        </p:txBody>
      </p:sp>
    </p:spTree>
    <p:extLst>
      <p:ext uri="{BB962C8B-B14F-4D97-AF65-F5344CB8AC3E}">
        <p14:creationId xmlns:p14="http://schemas.microsoft.com/office/powerpoint/2010/main" val="8981855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sp>
        <p:nvSpPr>
          <p:cNvPr id="2" name="Freeform 2"/>
          <p:cNvSpPr/>
          <p:nvPr/>
        </p:nvSpPr>
        <p:spPr>
          <a:xfrm>
            <a:off x="28575" y="38100"/>
            <a:ext cx="2264008" cy="1251647"/>
          </a:xfrm>
          <a:custGeom>
            <a:avLst/>
            <a:gdLst/>
            <a:ahLst/>
            <a:cxnLst/>
            <a:rect l="l" t="t" r="r" b="b"/>
            <a:pathLst>
              <a:path w="2264008" h="1251647">
                <a:moveTo>
                  <a:pt x="0" y="0"/>
                </a:moveTo>
                <a:lnTo>
                  <a:pt x="2264008" y="0"/>
                </a:lnTo>
                <a:lnTo>
                  <a:pt x="2264008" y="1251647"/>
                </a:lnTo>
                <a:lnTo>
                  <a:pt x="0" y="1251647"/>
                </a:lnTo>
                <a:lnTo>
                  <a:pt x="0" y="0"/>
                </a:lnTo>
                <a:close/>
              </a:path>
            </a:pathLst>
          </a:custGeom>
          <a:blipFill>
            <a:blip r:embed="rId2"/>
            <a:stretch>
              <a:fillRect/>
            </a:stretch>
          </a:blipFill>
        </p:spPr>
      </p:sp>
      <p:sp>
        <p:nvSpPr>
          <p:cNvPr id="7" name="TextBox 9">
            <a:extLst>
              <a:ext uri="{FF2B5EF4-FFF2-40B4-BE49-F238E27FC236}">
                <a16:creationId xmlns:a16="http://schemas.microsoft.com/office/drawing/2014/main" id="{C7DE82B7-B2A3-E454-4492-CEB64524C010}"/>
              </a:ext>
            </a:extLst>
          </p:cNvPr>
          <p:cNvSpPr txBox="1"/>
          <p:nvPr/>
        </p:nvSpPr>
        <p:spPr>
          <a:xfrm>
            <a:off x="4000494" y="175864"/>
            <a:ext cx="10287012" cy="1053266"/>
          </a:xfrm>
          <a:prstGeom prst="rect">
            <a:avLst/>
          </a:prstGeom>
        </p:spPr>
        <p:txBody>
          <a:bodyPr lIns="0" tIns="0" rIns="0" bIns="0" rtlCol="0" anchor="t">
            <a:spAutoFit/>
          </a:bodyPr>
          <a:lstStyle/>
          <a:p>
            <a:pPr algn="ctr">
              <a:lnSpc>
                <a:spcPts val="8620"/>
              </a:lnSpc>
              <a:spcBef>
                <a:spcPct val="0"/>
              </a:spcBef>
            </a:pPr>
            <a:r>
              <a:rPr lang="en-US" sz="6157" spc="301">
                <a:solidFill>
                  <a:srgbClr val="216C53"/>
                </a:solidFill>
                <a:latin typeface="Montserrat Bold"/>
              </a:rPr>
              <a:t>MÔ HÌNH CHỨC NĂNG</a:t>
            </a:r>
          </a:p>
        </p:txBody>
      </p:sp>
      <p:grpSp>
        <p:nvGrpSpPr>
          <p:cNvPr id="8" name="Group 9">
            <a:extLst>
              <a:ext uri="{FF2B5EF4-FFF2-40B4-BE49-F238E27FC236}">
                <a16:creationId xmlns:a16="http://schemas.microsoft.com/office/drawing/2014/main" id="{94B69B6F-F1E6-E236-C8E0-1C7A620C5AAA}"/>
              </a:ext>
            </a:extLst>
          </p:cNvPr>
          <p:cNvGrpSpPr/>
          <p:nvPr/>
        </p:nvGrpSpPr>
        <p:grpSpPr>
          <a:xfrm>
            <a:off x="17068103" y="1616"/>
            <a:ext cx="1177932" cy="1392235"/>
            <a:chOff x="0" y="0"/>
            <a:chExt cx="1570577" cy="1856313"/>
          </a:xfrm>
        </p:grpSpPr>
        <p:sp>
          <p:nvSpPr>
            <p:cNvPr id="9" name="Freeform 10">
              <a:extLst>
                <a:ext uri="{FF2B5EF4-FFF2-40B4-BE49-F238E27FC236}">
                  <a16:creationId xmlns:a16="http://schemas.microsoft.com/office/drawing/2014/main" id="{507BF79E-274F-492A-96F1-0F0E82204E39}"/>
                </a:ext>
              </a:extLst>
            </p:cNvPr>
            <p:cNvSpPr/>
            <p:nvPr/>
          </p:nvSpPr>
          <p:spPr>
            <a:xfrm>
              <a:off x="0" y="0"/>
              <a:ext cx="1570577" cy="1448857"/>
            </a:xfrm>
            <a:custGeom>
              <a:avLst/>
              <a:gdLst/>
              <a:ahLst/>
              <a:cxnLst/>
              <a:rect l="l" t="t" r="r" b="b"/>
              <a:pathLst>
                <a:path w="1570577" h="1448857">
                  <a:moveTo>
                    <a:pt x="0" y="0"/>
                  </a:moveTo>
                  <a:lnTo>
                    <a:pt x="1570577" y="0"/>
                  </a:lnTo>
                  <a:lnTo>
                    <a:pt x="1570577" y="1448857"/>
                  </a:lnTo>
                  <a:lnTo>
                    <a:pt x="0" y="14488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1">
              <a:extLst>
                <a:ext uri="{FF2B5EF4-FFF2-40B4-BE49-F238E27FC236}">
                  <a16:creationId xmlns:a16="http://schemas.microsoft.com/office/drawing/2014/main" id="{5C535718-29ED-3ED2-8C79-B7B9466D2B54}"/>
                </a:ext>
              </a:extLst>
            </p:cNvPr>
            <p:cNvSpPr txBox="1"/>
            <p:nvPr/>
          </p:nvSpPr>
          <p:spPr>
            <a:xfrm>
              <a:off x="0" y="1460087"/>
              <a:ext cx="1570577" cy="396225"/>
            </a:xfrm>
            <a:prstGeom prst="rect">
              <a:avLst/>
            </a:prstGeom>
          </p:spPr>
          <p:txBody>
            <a:bodyPr lIns="0" tIns="0" rIns="0" bIns="0" rtlCol="0" anchor="t">
              <a:spAutoFit/>
            </a:bodyPr>
            <a:lstStyle/>
            <a:p>
              <a:pPr algn="ctr">
                <a:lnSpc>
                  <a:spcPts val="2658"/>
                </a:lnSpc>
              </a:pPr>
              <a:r>
                <a:rPr lang="en-US" sz="1661" spc="255">
                  <a:solidFill>
                    <a:srgbClr val="2C6D44"/>
                  </a:solidFill>
                  <a:latin typeface="Glacial Indifference Bold"/>
                </a:rPr>
                <a:t>NHÓM 31</a:t>
              </a:r>
            </a:p>
          </p:txBody>
        </p:sp>
      </p:grpSp>
      <p:sp>
        <p:nvSpPr>
          <p:cNvPr id="11" name="TextBox 7">
            <a:extLst>
              <a:ext uri="{FF2B5EF4-FFF2-40B4-BE49-F238E27FC236}">
                <a16:creationId xmlns:a16="http://schemas.microsoft.com/office/drawing/2014/main" id="{8FF1C0B8-D321-A90F-6EBA-06E036D0BA6E}"/>
              </a:ext>
            </a:extLst>
          </p:cNvPr>
          <p:cNvSpPr txBox="1"/>
          <p:nvPr/>
        </p:nvSpPr>
        <p:spPr>
          <a:xfrm>
            <a:off x="223597" y="1594347"/>
            <a:ext cx="11180063" cy="582211"/>
          </a:xfrm>
          <a:prstGeom prst="rect">
            <a:avLst/>
          </a:prstGeom>
        </p:spPr>
        <p:txBody>
          <a:bodyPr lIns="0" tIns="0" rIns="0" bIns="0" rtlCol="0" anchor="t">
            <a:spAutoFit/>
          </a:bodyPr>
          <a:lstStyle/>
          <a:p>
            <a:pPr>
              <a:lnSpc>
                <a:spcPts val="4900"/>
              </a:lnSpc>
              <a:spcBef>
                <a:spcPct val="0"/>
              </a:spcBef>
            </a:pPr>
            <a:r>
              <a:rPr lang="vi-VN" sz="3500" spc="171">
                <a:solidFill>
                  <a:srgbClr val="216C53"/>
                </a:solidFill>
                <a:latin typeface="Montserrat Bold"/>
              </a:rPr>
              <a:t>BÓN PHÂN </a:t>
            </a:r>
            <a:r>
              <a:rPr lang="en-US" sz="3500" spc="171">
                <a:solidFill>
                  <a:srgbClr val="216C53"/>
                </a:solidFill>
                <a:latin typeface="Montserrat Bold"/>
              </a:rPr>
              <a:t>TỰ ĐỘNG</a:t>
            </a:r>
          </a:p>
        </p:txBody>
      </p:sp>
      <p:cxnSp>
        <p:nvCxnSpPr>
          <p:cNvPr id="12" name="Straight Connector 11">
            <a:extLst>
              <a:ext uri="{FF2B5EF4-FFF2-40B4-BE49-F238E27FC236}">
                <a16:creationId xmlns:a16="http://schemas.microsoft.com/office/drawing/2014/main" id="{219BB092-F1F6-3859-F347-DB4A14202E86}"/>
              </a:ext>
            </a:extLst>
          </p:cNvPr>
          <p:cNvCxnSpPr/>
          <p:nvPr/>
        </p:nvCxnSpPr>
        <p:spPr>
          <a:xfrm>
            <a:off x="6172200" y="13296900"/>
            <a:ext cx="914400" cy="91440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CC3DD128-98C7-E0B5-4271-0B75AC2029CE}"/>
              </a:ext>
            </a:extLst>
          </p:cNvPr>
          <p:cNvPicPr>
            <a:picLocks noChangeAspect="1"/>
          </p:cNvPicPr>
          <p:nvPr/>
        </p:nvPicPr>
        <p:blipFill>
          <a:blip r:embed="rId5"/>
          <a:stretch>
            <a:fillRect/>
          </a:stretch>
        </p:blipFill>
        <p:spPr>
          <a:xfrm>
            <a:off x="746416" y="2512632"/>
            <a:ext cx="13045784" cy="7406036"/>
          </a:xfrm>
          <a:prstGeom prst="rect">
            <a:avLst/>
          </a:prstGeom>
          <a:effectLst>
            <a:outerShdw blurRad="63500" sx="102000" sy="102000" algn="ctr" rotWithShape="0">
              <a:prstClr val="black">
                <a:alpha val="40000"/>
              </a:prstClr>
            </a:outerShdw>
          </a:effectLst>
        </p:spPr>
      </p:pic>
      <p:sp>
        <p:nvSpPr>
          <p:cNvPr id="5" name="Oval 4">
            <a:extLst>
              <a:ext uri="{FF2B5EF4-FFF2-40B4-BE49-F238E27FC236}">
                <a16:creationId xmlns:a16="http://schemas.microsoft.com/office/drawing/2014/main" id="{746ECA2F-CBFB-AF5C-3DA5-AA65941CCE07}"/>
              </a:ext>
            </a:extLst>
          </p:cNvPr>
          <p:cNvSpPr/>
          <p:nvPr/>
        </p:nvSpPr>
        <p:spPr>
          <a:xfrm>
            <a:off x="8610600" y="5067300"/>
            <a:ext cx="762000" cy="304800"/>
          </a:xfrm>
          <a:prstGeom prst="ellipse">
            <a:avLst/>
          </a:prstGeom>
          <a:noFill/>
          <a:ln w="127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99419DE-0947-F9C6-E40A-3ED674474DC3}"/>
              </a:ext>
            </a:extLst>
          </p:cNvPr>
          <p:cNvSpPr txBox="1"/>
          <p:nvPr/>
        </p:nvSpPr>
        <p:spPr>
          <a:xfrm>
            <a:off x="14097001" y="4229100"/>
            <a:ext cx="3505199" cy="3483261"/>
          </a:xfrm>
          <a:prstGeom prst="rect">
            <a:avLst/>
          </a:prstGeom>
          <a:noFill/>
        </p:spPr>
        <p:txBody>
          <a:bodyPr wrap="square" rtlCol="0">
            <a:spAutoFit/>
          </a:bodyPr>
          <a:lstStyle/>
          <a:p>
            <a:pPr marL="457200" indent="-457200" algn="just">
              <a:lnSpc>
                <a:spcPct val="150000"/>
              </a:lnSpc>
              <a:buFont typeface="Wingdings" panose="05000000000000000000" pitchFamily="2" charset="2"/>
              <a:buChar char="§"/>
            </a:pPr>
            <a:r>
              <a:rPr lang="vi-VN" sz="3000">
                <a:effectLst/>
                <a:latin typeface="Montserrat Ultra"/>
                <a:ea typeface="Times New Roman" panose="02020603050405020304" pitchFamily="18" charset="0"/>
              </a:rPr>
              <a:t>Khi độ ẩm &lt; 60% thì máy tưới nước sẽ tự động bật</a:t>
            </a:r>
            <a:endParaRPr lang="vi-VN" sz="3000">
              <a:latin typeface="Montserrat Ultra"/>
              <a:ea typeface="Times New Roman" panose="02020603050405020304" pitchFamily="18" charset="0"/>
            </a:endParaRPr>
          </a:p>
          <a:p>
            <a:pPr marL="457200" indent="-457200" algn="just">
              <a:lnSpc>
                <a:spcPct val="150000"/>
              </a:lnSpc>
              <a:buFont typeface="Wingdings" panose="05000000000000000000" pitchFamily="2" charset="2"/>
              <a:buChar char="§"/>
            </a:pPr>
            <a:r>
              <a:rPr lang="vi-VN" sz="3000">
                <a:latin typeface="Montserrat Ultra"/>
                <a:ea typeface="Times New Roman" panose="02020603050405020304" pitchFamily="18" charset="0"/>
              </a:rPr>
              <a:t>N</a:t>
            </a:r>
            <a:r>
              <a:rPr lang="vi-VN" sz="3000">
                <a:effectLst/>
                <a:latin typeface="Montserrat Ultra"/>
                <a:ea typeface="Times New Roman" panose="02020603050405020304" pitchFamily="18" charset="0"/>
              </a:rPr>
              <a:t>gược lại thì máy tưới nước sẽ tắt</a:t>
            </a:r>
            <a:endParaRPr lang="en-US" sz="3000">
              <a:latin typeface="Montserrat Ultra"/>
            </a:endParaRPr>
          </a:p>
        </p:txBody>
      </p:sp>
    </p:spTree>
    <p:extLst>
      <p:ext uri="{BB962C8B-B14F-4D97-AF65-F5344CB8AC3E}">
        <p14:creationId xmlns:p14="http://schemas.microsoft.com/office/powerpoint/2010/main" val="12235994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sp>
        <p:nvSpPr>
          <p:cNvPr id="2" name="Freeform 2"/>
          <p:cNvSpPr/>
          <p:nvPr/>
        </p:nvSpPr>
        <p:spPr>
          <a:xfrm>
            <a:off x="28575" y="38100"/>
            <a:ext cx="2264008" cy="1251647"/>
          </a:xfrm>
          <a:custGeom>
            <a:avLst/>
            <a:gdLst/>
            <a:ahLst/>
            <a:cxnLst/>
            <a:rect l="l" t="t" r="r" b="b"/>
            <a:pathLst>
              <a:path w="2264008" h="1251647">
                <a:moveTo>
                  <a:pt x="0" y="0"/>
                </a:moveTo>
                <a:lnTo>
                  <a:pt x="2264008" y="0"/>
                </a:lnTo>
                <a:lnTo>
                  <a:pt x="2264008" y="1251647"/>
                </a:lnTo>
                <a:lnTo>
                  <a:pt x="0" y="1251647"/>
                </a:lnTo>
                <a:lnTo>
                  <a:pt x="0" y="0"/>
                </a:lnTo>
                <a:close/>
              </a:path>
            </a:pathLst>
          </a:custGeom>
          <a:blipFill>
            <a:blip r:embed="rId2"/>
            <a:stretch>
              <a:fillRect/>
            </a:stretch>
          </a:blipFill>
        </p:spPr>
      </p:sp>
      <p:sp>
        <p:nvSpPr>
          <p:cNvPr id="7" name="TextBox 9">
            <a:extLst>
              <a:ext uri="{FF2B5EF4-FFF2-40B4-BE49-F238E27FC236}">
                <a16:creationId xmlns:a16="http://schemas.microsoft.com/office/drawing/2014/main" id="{EACBCDE1-F457-02CB-4D2B-28F32E1EC54E}"/>
              </a:ext>
            </a:extLst>
          </p:cNvPr>
          <p:cNvSpPr txBox="1"/>
          <p:nvPr/>
        </p:nvSpPr>
        <p:spPr>
          <a:xfrm>
            <a:off x="4000494" y="175864"/>
            <a:ext cx="10287012" cy="1053266"/>
          </a:xfrm>
          <a:prstGeom prst="rect">
            <a:avLst/>
          </a:prstGeom>
        </p:spPr>
        <p:txBody>
          <a:bodyPr lIns="0" tIns="0" rIns="0" bIns="0" rtlCol="0" anchor="t">
            <a:spAutoFit/>
          </a:bodyPr>
          <a:lstStyle/>
          <a:p>
            <a:pPr algn="ctr">
              <a:lnSpc>
                <a:spcPts val="8620"/>
              </a:lnSpc>
              <a:spcBef>
                <a:spcPct val="0"/>
              </a:spcBef>
            </a:pPr>
            <a:r>
              <a:rPr lang="en-US" sz="6157" spc="301">
                <a:solidFill>
                  <a:srgbClr val="216C53"/>
                </a:solidFill>
                <a:latin typeface="Montserrat Bold"/>
              </a:rPr>
              <a:t>MÔ HÌNH CHỨC NĂNG</a:t>
            </a:r>
          </a:p>
        </p:txBody>
      </p:sp>
      <p:grpSp>
        <p:nvGrpSpPr>
          <p:cNvPr id="8" name="Group 9">
            <a:extLst>
              <a:ext uri="{FF2B5EF4-FFF2-40B4-BE49-F238E27FC236}">
                <a16:creationId xmlns:a16="http://schemas.microsoft.com/office/drawing/2014/main" id="{996D5FB6-6B63-67DA-1AE4-C4C8ECC66A2A}"/>
              </a:ext>
            </a:extLst>
          </p:cNvPr>
          <p:cNvGrpSpPr/>
          <p:nvPr/>
        </p:nvGrpSpPr>
        <p:grpSpPr>
          <a:xfrm>
            <a:off x="17068103" y="1616"/>
            <a:ext cx="1177932" cy="1392235"/>
            <a:chOff x="0" y="0"/>
            <a:chExt cx="1570577" cy="1856313"/>
          </a:xfrm>
        </p:grpSpPr>
        <p:sp>
          <p:nvSpPr>
            <p:cNvPr id="9" name="Freeform 10">
              <a:extLst>
                <a:ext uri="{FF2B5EF4-FFF2-40B4-BE49-F238E27FC236}">
                  <a16:creationId xmlns:a16="http://schemas.microsoft.com/office/drawing/2014/main" id="{36FC9F5E-6A5F-1E1D-0414-DDFD6027FC21}"/>
                </a:ext>
              </a:extLst>
            </p:cNvPr>
            <p:cNvSpPr/>
            <p:nvPr/>
          </p:nvSpPr>
          <p:spPr>
            <a:xfrm>
              <a:off x="0" y="0"/>
              <a:ext cx="1570577" cy="1448857"/>
            </a:xfrm>
            <a:custGeom>
              <a:avLst/>
              <a:gdLst/>
              <a:ahLst/>
              <a:cxnLst/>
              <a:rect l="l" t="t" r="r" b="b"/>
              <a:pathLst>
                <a:path w="1570577" h="1448857">
                  <a:moveTo>
                    <a:pt x="0" y="0"/>
                  </a:moveTo>
                  <a:lnTo>
                    <a:pt x="1570577" y="0"/>
                  </a:lnTo>
                  <a:lnTo>
                    <a:pt x="1570577" y="1448857"/>
                  </a:lnTo>
                  <a:lnTo>
                    <a:pt x="0" y="14488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1">
              <a:extLst>
                <a:ext uri="{FF2B5EF4-FFF2-40B4-BE49-F238E27FC236}">
                  <a16:creationId xmlns:a16="http://schemas.microsoft.com/office/drawing/2014/main" id="{BB2D7BD0-7A43-497F-C5BD-8038A29C9642}"/>
                </a:ext>
              </a:extLst>
            </p:cNvPr>
            <p:cNvSpPr txBox="1"/>
            <p:nvPr/>
          </p:nvSpPr>
          <p:spPr>
            <a:xfrm>
              <a:off x="0" y="1460087"/>
              <a:ext cx="1570577" cy="396225"/>
            </a:xfrm>
            <a:prstGeom prst="rect">
              <a:avLst/>
            </a:prstGeom>
          </p:spPr>
          <p:txBody>
            <a:bodyPr lIns="0" tIns="0" rIns="0" bIns="0" rtlCol="0" anchor="t">
              <a:spAutoFit/>
            </a:bodyPr>
            <a:lstStyle/>
            <a:p>
              <a:pPr algn="ctr">
                <a:lnSpc>
                  <a:spcPts val="2658"/>
                </a:lnSpc>
              </a:pPr>
              <a:r>
                <a:rPr lang="en-US" sz="1661" spc="255">
                  <a:solidFill>
                    <a:srgbClr val="2C6D44"/>
                  </a:solidFill>
                  <a:latin typeface="Glacial Indifference Bold"/>
                </a:rPr>
                <a:t>NHÓM 31</a:t>
              </a:r>
            </a:p>
          </p:txBody>
        </p:sp>
      </p:grpSp>
      <p:sp>
        <p:nvSpPr>
          <p:cNvPr id="11" name="TextBox 7">
            <a:extLst>
              <a:ext uri="{FF2B5EF4-FFF2-40B4-BE49-F238E27FC236}">
                <a16:creationId xmlns:a16="http://schemas.microsoft.com/office/drawing/2014/main" id="{FBC3FC60-3F87-C160-D4FE-77A643DDD21B}"/>
              </a:ext>
            </a:extLst>
          </p:cNvPr>
          <p:cNvSpPr txBox="1"/>
          <p:nvPr/>
        </p:nvSpPr>
        <p:spPr>
          <a:xfrm>
            <a:off x="223597" y="1594347"/>
            <a:ext cx="11180063" cy="582211"/>
          </a:xfrm>
          <a:prstGeom prst="rect">
            <a:avLst/>
          </a:prstGeom>
        </p:spPr>
        <p:txBody>
          <a:bodyPr lIns="0" tIns="0" rIns="0" bIns="0" rtlCol="0" anchor="t">
            <a:spAutoFit/>
          </a:bodyPr>
          <a:lstStyle/>
          <a:p>
            <a:pPr>
              <a:lnSpc>
                <a:spcPts val="4900"/>
              </a:lnSpc>
              <a:spcBef>
                <a:spcPct val="0"/>
              </a:spcBef>
            </a:pPr>
            <a:r>
              <a:rPr lang="en-US" sz="3500" spc="171">
                <a:solidFill>
                  <a:srgbClr val="216C53"/>
                </a:solidFill>
                <a:latin typeface="Montserrat Ultra-Bold"/>
              </a:rPr>
              <a:t>SỬ DỤNG GIAO THỨC MQTT</a:t>
            </a:r>
          </a:p>
        </p:txBody>
      </p:sp>
      <p:pic>
        <p:nvPicPr>
          <p:cNvPr id="3" name="Picture 2">
            <a:extLst>
              <a:ext uri="{FF2B5EF4-FFF2-40B4-BE49-F238E27FC236}">
                <a16:creationId xmlns:a16="http://schemas.microsoft.com/office/drawing/2014/main" id="{D7D1577E-99E5-058F-5C94-6A466216B949}"/>
              </a:ext>
            </a:extLst>
          </p:cNvPr>
          <p:cNvPicPr>
            <a:picLocks noChangeAspect="1"/>
          </p:cNvPicPr>
          <p:nvPr/>
        </p:nvPicPr>
        <p:blipFill rotWithShape="1">
          <a:blip r:embed="rId5"/>
          <a:srcRect l="28860" t="35366" r="28952" b="30727"/>
          <a:stretch/>
        </p:blipFill>
        <p:spPr bwMode="auto">
          <a:xfrm>
            <a:off x="1824981" y="6553579"/>
            <a:ext cx="4351026" cy="3544187"/>
          </a:xfrm>
          <a:prstGeom prst="rect">
            <a:avLst/>
          </a:prstGeom>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32374145-68DA-4FCF-01FE-4B81F36E9A36}"/>
              </a:ext>
            </a:extLst>
          </p:cNvPr>
          <p:cNvPicPr>
            <a:picLocks noChangeAspect="1"/>
          </p:cNvPicPr>
          <p:nvPr/>
        </p:nvPicPr>
        <p:blipFill>
          <a:blip r:embed="rId6"/>
          <a:stretch>
            <a:fillRect/>
          </a:stretch>
        </p:blipFill>
        <p:spPr>
          <a:xfrm>
            <a:off x="9364089" y="2630747"/>
            <a:ext cx="6949440" cy="6609165"/>
          </a:xfrm>
          <a:prstGeom prst="rect">
            <a:avLst/>
          </a:prstGeom>
          <a:effectLst>
            <a:outerShdw blurRad="63500" sx="102000" sy="102000" algn="ctr" rotWithShape="0">
              <a:prstClr val="black">
                <a:alpha val="40000"/>
              </a:prstClr>
            </a:outerShdw>
          </a:effectLst>
        </p:spPr>
      </p:pic>
      <p:sp>
        <p:nvSpPr>
          <p:cNvPr id="5" name="TextBox 6">
            <a:extLst>
              <a:ext uri="{FF2B5EF4-FFF2-40B4-BE49-F238E27FC236}">
                <a16:creationId xmlns:a16="http://schemas.microsoft.com/office/drawing/2014/main" id="{EEAB3CEE-20B3-58BC-9817-523A15D1A494}"/>
              </a:ext>
            </a:extLst>
          </p:cNvPr>
          <p:cNvSpPr txBox="1"/>
          <p:nvPr/>
        </p:nvSpPr>
        <p:spPr>
          <a:xfrm>
            <a:off x="822959" y="2400300"/>
            <a:ext cx="7254239" cy="3929537"/>
          </a:xfrm>
          <a:prstGeom prst="rect">
            <a:avLst/>
          </a:prstGeom>
        </p:spPr>
        <p:txBody>
          <a:bodyPr wrap="square" lIns="0" tIns="0" rIns="0" bIns="0" rtlCol="0" anchor="t">
            <a:spAutoFit/>
          </a:bodyPr>
          <a:lstStyle/>
          <a:p>
            <a:pPr algn="just">
              <a:lnSpc>
                <a:spcPts val="4200"/>
              </a:lnSpc>
              <a:spcBef>
                <a:spcPct val="0"/>
              </a:spcBef>
            </a:pPr>
            <a:r>
              <a:rPr lang="en-US" sz="3000" b="1" spc="147">
                <a:solidFill>
                  <a:srgbClr val="000000"/>
                </a:solidFill>
                <a:latin typeface="Montserrat Ultra"/>
                <a:ea typeface="Cambria Math" panose="02040503050406030204" pitchFamily="18" charset="0"/>
                <a:cs typeface="Microsoft Uighur" panose="02000000000000000000" pitchFamily="2" charset="-78"/>
              </a:rPr>
              <a:t>Cài MQTT Broker</a:t>
            </a:r>
            <a:r>
              <a:rPr lang="vi-VN" sz="3000" b="1" spc="147">
                <a:solidFill>
                  <a:srgbClr val="000000"/>
                </a:solidFill>
                <a:latin typeface="Montserrat Ultra"/>
                <a:ea typeface="Cambria Math" panose="02040503050406030204" pitchFamily="18" charset="0"/>
                <a:cs typeface="Microsoft Uighur" panose="02000000000000000000" pitchFamily="2" charset="-78"/>
              </a:rPr>
              <a:t> trên thiết bị IoT Server </a:t>
            </a:r>
          </a:p>
          <a:p>
            <a:pPr marL="914400" lvl="1" indent="-457200" algn="just">
              <a:lnSpc>
                <a:spcPct val="150000"/>
              </a:lnSpc>
              <a:spcBef>
                <a:spcPct val="0"/>
              </a:spcBef>
              <a:buFont typeface="Wingdings" panose="05000000000000000000" pitchFamily="2" charset="2"/>
              <a:buChar char="§"/>
            </a:pPr>
            <a:r>
              <a:rPr lang="vi-VN" sz="3000" spc="147">
                <a:solidFill>
                  <a:srgbClr val="000000"/>
                </a:solidFill>
                <a:latin typeface="Montserrat Ultra"/>
                <a:ea typeface="Cambria Math" panose="02040503050406030204" pitchFamily="18" charset="0"/>
                <a:cs typeface="Microsoft Uighur" panose="02000000000000000000" pitchFamily="2" charset="-78"/>
              </a:rPr>
              <a:t>Bước 1: Chọn tab Programming </a:t>
            </a:r>
            <a:endParaRPr lang="vi-VN" sz="3000" spc="147">
              <a:solidFill>
                <a:srgbClr val="000000"/>
              </a:solidFill>
              <a:latin typeface="Times New Roman" panose="02020603050405020304" pitchFamily="18" charset="0"/>
              <a:ea typeface="Cambria Math" panose="02040503050406030204" pitchFamily="18" charset="0"/>
              <a:cs typeface="Times New Roman" panose="02020603050405020304" pitchFamily="18" charset="0"/>
              <a:sym typeface="Wingdings 3" panose="05040102010807070707" pitchFamily="18" charset="2"/>
            </a:endParaRPr>
          </a:p>
          <a:p>
            <a:pPr marL="914400" lvl="1" indent="-457200" algn="just">
              <a:lnSpc>
                <a:spcPct val="150000"/>
              </a:lnSpc>
              <a:spcBef>
                <a:spcPct val="0"/>
              </a:spcBef>
              <a:buFont typeface="Wingdings" panose="05000000000000000000" pitchFamily="2" charset="2"/>
              <a:buChar char="§"/>
            </a:pPr>
            <a:r>
              <a:rPr lang="vi-VN" sz="3000" spc="147">
                <a:solidFill>
                  <a:srgbClr val="000000"/>
                </a:solidFill>
                <a:latin typeface="Montserrat Ultra"/>
                <a:ea typeface="Cambria Math" panose="02040503050406030204" pitchFamily="18" charset="0"/>
                <a:cs typeface="Microsoft Uighur" panose="02000000000000000000" pitchFamily="2" charset="-78"/>
              </a:rPr>
              <a:t>Bước2: New </a:t>
            </a:r>
            <a:endParaRPr lang="vi-VN" sz="3000" spc="147">
              <a:solidFill>
                <a:srgbClr val="000000"/>
              </a:solidFill>
              <a:latin typeface="Times New Roman" panose="02020603050405020304" pitchFamily="18" charset="0"/>
              <a:ea typeface="Cambria Math" panose="02040503050406030204" pitchFamily="18" charset="0"/>
              <a:cs typeface="Times New Roman" panose="02020603050405020304" pitchFamily="18" charset="0"/>
              <a:sym typeface="Wingdings 3" panose="05040102010807070707" pitchFamily="18" charset="2"/>
            </a:endParaRPr>
          </a:p>
          <a:p>
            <a:pPr marL="914400" lvl="1" indent="-457200" algn="just">
              <a:lnSpc>
                <a:spcPct val="150000"/>
              </a:lnSpc>
              <a:spcBef>
                <a:spcPct val="0"/>
              </a:spcBef>
              <a:buFont typeface="Wingdings" panose="05000000000000000000" pitchFamily="2" charset="2"/>
              <a:buChar char="§"/>
            </a:pPr>
            <a:r>
              <a:rPr lang="vi-VN" sz="3000" spc="147">
                <a:solidFill>
                  <a:srgbClr val="000000"/>
                </a:solidFill>
                <a:latin typeface="Montserrat Ultra"/>
                <a:ea typeface="Cambria Math" panose="02040503050406030204" pitchFamily="18" charset="0"/>
                <a:cs typeface="Microsoft Uighur" panose="02000000000000000000" pitchFamily="2" charset="-78"/>
              </a:rPr>
              <a:t>Bước 3: Global Script Project</a:t>
            </a:r>
            <a:r>
              <a:rPr lang="vi-VN" sz="3000">
                <a:effectLst/>
                <a:latin typeface="Times New Roman" panose="02020603050405020304" pitchFamily="18" charset="0"/>
                <a:ea typeface="Times New Roman" panose="02020603050405020304" pitchFamily="18" charset="0"/>
                <a:cs typeface="Times New Roman" panose="02020603050405020304" pitchFamily="18" charset="0"/>
                <a:sym typeface="Wingdings 3" panose="05040102010807070707" pitchFamily="18" charset="2"/>
              </a:rPr>
              <a:t> </a:t>
            </a:r>
          </a:p>
          <a:p>
            <a:pPr marL="914400" lvl="1" indent="-457200" algn="just">
              <a:lnSpc>
                <a:spcPct val="150000"/>
              </a:lnSpc>
              <a:spcBef>
                <a:spcPct val="0"/>
              </a:spcBef>
              <a:buFont typeface="Wingdings" panose="05000000000000000000" pitchFamily="2" charset="2"/>
              <a:buChar char="§"/>
            </a:pPr>
            <a:r>
              <a:rPr lang="vi-VN" sz="3000" spc="147">
                <a:solidFill>
                  <a:srgbClr val="000000"/>
                </a:solidFill>
                <a:latin typeface="Montserrat Ultra"/>
                <a:ea typeface="Cambria Math" panose="02040503050406030204" pitchFamily="18" charset="0"/>
                <a:cs typeface="Microsoft Uighur" panose="02000000000000000000" pitchFamily="2" charset="-78"/>
              </a:rPr>
              <a:t>Bước 4: MQTT Broker – (Python)</a:t>
            </a:r>
            <a:r>
              <a:rPr lang="vi-VN" sz="3000">
                <a:effectLst/>
                <a:latin typeface="Times New Roman" panose="02020603050405020304" pitchFamily="18" charset="0"/>
                <a:ea typeface="Times New Roman" panose="02020603050405020304" pitchFamily="18" charset="0"/>
                <a:cs typeface="Times New Roman" panose="02020603050405020304" pitchFamily="18" charset="0"/>
                <a:sym typeface="Wingdings 3" panose="05040102010807070707" pitchFamily="18" charset="2"/>
              </a:rPr>
              <a:t> </a:t>
            </a:r>
          </a:p>
          <a:p>
            <a:pPr marL="914400" lvl="1" indent="-457200" algn="just">
              <a:lnSpc>
                <a:spcPct val="150000"/>
              </a:lnSpc>
              <a:spcBef>
                <a:spcPct val="0"/>
              </a:spcBef>
              <a:buFont typeface="Wingdings" panose="05000000000000000000" pitchFamily="2" charset="2"/>
              <a:buChar char="§"/>
            </a:pPr>
            <a:r>
              <a:rPr lang="vi-VN" sz="3000" spc="147">
                <a:solidFill>
                  <a:srgbClr val="000000"/>
                </a:solidFill>
                <a:latin typeface="Montserrat Ultra"/>
                <a:ea typeface="Cambria Math" panose="02040503050406030204" pitchFamily="18" charset="0"/>
                <a:cs typeface="Microsoft Uighur" panose="02000000000000000000" pitchFamily="2" charset="-78"/>
              </a:rPr>
              <a:t>Bước 5: Create</a:t>
            </a:r>
            <a:r>
              <a:rPr lang="en-US" sz="3000" spc="147">
                <a:solidFill>
                  <a:srgbClr val="000000"/>
                </a:solidFill>
                <a:latin typeface="Montserrat Ultra"/>
                <a:ea typeface="Cambria Math" panose="02040503050406030204" pitchFamily="18" charset="0"/>
                <a:cs typeface="Microsoft Uighur" panose="02000000000000000000" pitchFamily="2" charset="-78"/>
              </a:rPr>
              <a:t> </a:t>
            </a:r>
          </a:p>
        </p:txBody>
      </p:sp>
      <p:sp>
        <p:nvSpPr>
          <p:cNvPr id="13" name="Rectangle: Rounded Corners 12">
            <a:extLst>
              <a:ext uri="{FF2B5EF4-FFF2-40B4-BE49-F238E27FC236}">
                <a16:creationId xmlns:a16="http://schemas.microsoft.com/office/drawing/2014/main" id="{C82E8D01-29F3-1AA5-EE59-4B3397885A15}"/>
              </a:ext>
            </a:extLst>
          </p:cNvPr>
          <p:cNvSpPr/>
          <p:nvPr/>
        </p:nvSpPr>
        <p:spPr>
          <a:xfrm>
            <a:off x="9372600" y="9378453"/>
            <a:ext cx="6949439" cy="794247"/>
          </a:xfrm>
          <a:prstGeom prst="roundRect">
            <a:avLst/>
          </a:prstGeom>
          <a:solidFill>
            <a:schemeClr val="tx2">
              <a:lumMod val="5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vi-VN" sz="3000">
                <a:effectLst/>
                <a:latin typeface="Montserrat Ultra"/>
                <a:ea typeface="Times New Roman" panose="02020603050405020304" pitchFamily="18" charset="0"/>
              </a:rPr>
              <a:t>Giao diện MQTT Broker</a:t>
            </a:r>
            <a:endParaRPr lang="en-US" sz="3000">
              <a:effectLst/>
              <a:latin typeface="Montserrat Ultra"/>
              <a:ea typeface="Times New Roman" panose="0202060305040502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sp>
        <p:nvSpPr>
          <p:cNvPr id="2" name="Freeform 2"/>
          <p:cNvSpPr/>
          <p:nvPr/>
        </p:nvSpPr>
        <p:spPr>
          <a:xfrm>
            <a:off x="28575" y="38100"/>
            <a:ext cx="2264008" cy="1251647"/>
          </a:xfrm>
          <a:custGeom>
            <a:avLst/>
            <a:gdLst/>
            <a:ahLst/>
            <a:cxnLst/>
            <a:rect l="l" t="t" r="r" b="b"/>
            <a:pathLst>
              <a:path w="2264008" h="1251647">
                <a:moveTo>
                  <a:pt x="0" y="0"/>
                </a:moveTo>
                <a:lnTo>
                  <a:pt x="2264008" y="0"/>
                </a:lnTo>
                <a:lnTo>
                  <a:pt x="2264008" y="1251647"/>
                </a:lnTo>
                <a:lnTo>
                  <a:pt x="0" y="1251647"/>
                </a:lnTo>
                <a:lnTo>
                  <a:pt x="0" y="0"/>
                </a:lnTo>
                <a:close/>
              </a:path>
            </a:pathLst>
          </a:custGeom>
          <a:blipFill>
            <a:blip r:embed="rId2"/>
            <a:stretch>
              <a:fillRect/>
            </a:stretch>
          </a:blipFill>
        </p:spPr>
      </p:sp>
      <p:sp>
        <p:nvSpPr>
          <p:cNvPr id="7" name="TextBox 9">
            <a:extLst>
              <a:ext uri="{FF2B5EF4-FFF2-40B4-BE49-F238E27FC236}">
                <a16:creationId xmlns:a16="http://schemas.microsoft.com/office/drawing/2014/main" id="{EACBCDE1-F457-02CB-4D2B-28F32E1EC54E}"/>
              </a:ext>
            </a:extLst>
          </p:cNvPr>
          <p:cNvSpPr txBox="1"/>
          <p:nvPr/>
        </p:nvSpPr>
        <p:spPr>
          <a:xfrm>
            <a:off x="4000494" y="175864"/>
            <a:ext cx="10287012" cy="1053266"/>
          </a:xfrm>
          <a:prstGeom prst="rect">
            <a:avLst/>
          </a:prstGeom>
        </p:spPr>
        <p:txBody>
          <a:bodyPr lIns="0" tIns="0" rIns="0" bIns="0" rtlCol="0" anchor="t">
            <a:spAutoFit/>
          </a:bodyPr>
          <a:lstStyle/>
          <a:p>
            <a:pPr algn="ctr">
              <a:lnSpc>
                <a:spcPts val="8620"/>
              </a:lnSpc>
              <a:spcBef>
                <a:spcPct val="0"/>
              </a:spcBef>
            </a:pPr>
            <a:r>
              <a:rPr lang="en-US" sz="6157" spc="301">
                <a:solidFill>
                  <a:srgbClr val="216C53"/>
                </a:solidFill>
                <a:latin typeface="Montserrat Bold"/>
              </a:rPr>
              <a:t>MÔ HÌNH CHỨC NĂNG</a:t>
            </a:r>
          </a:p>
        </p:txBody>
      </p:sp>
      <p:grpSp>
        <p:nvGrpSpPr>
          <p:cNvPr id="8" name="Group 9">
            <a:extLst>
              <a:ext uri="{FF2B5EF4-FFF2-40B4-BE49-F238E27FC236}">
                <a16:creationId xmlns:a16="http://schemas.microsoft.com/office/drawing/2014/main" id="{996D5FB6-6B63-67DA-1AE4-C4C8ECC66A2A}"/>
              </a:ext>
            </a:extLst>
          </p:cNvPr>
          <p:cNvGrpSpPr/>
          <p:nvPr/>
        </p:nvGrpSpPr>
        <p:grpSpPr>
          <a:xfrm>
            <a:off x="17068103" y="1616"/>
            <a:ext cx="1177932" cy="1392235"/>
            <a:chOff x="0" y="0"/>
            <a:chExt cx="1570577" cy="1856313"/>
          </a:xfrm>
        </p:grpSpPr>
        <p:sp>
          <p:nvSpPr>
            <p:cNvPr id="9" name="Freeform 10">
              <a:extLst>
                <a:ext uri="{FF2B5EF4-FFF2-40B4-BE49-F238E27FC236}">
                  <a16:creationId xmlns:a16="http://schemas.microsoft.com/office/drawing/2014/main" id="{36FC9F5E-6A5F-1E1D-0414-DDFD6027FC21}"/>
                </a:ext>
              </a:extLst>
            </p:cNvPr>
            <p:cNvSpPr/>
            <p:nvPr/>
          </p:nvSpPr>
          <p:spPr>
            <a:xfrm>
              <a:off x="0" y="0"/>
              <a:ext cx="1570577" cy="1448857"/>
            </a:xfrm>
            <a:custGeom>
              <a:avLst/>
              <a:gdLst/>
              <a:ahLst/>
              <a:cxnLst/>
              <a:rect l="l" t="t" r="r" b="b"/>
              <a:pathLst>
                <a:path w="1570577" h="1448857">
                  <a:moveTo>
                    <a:pt x="0" y="0"/>
                  </a:moveTo>
                  <a:lnTo>
                    <a:pt x="1570577" y="0"/>
                  </a:lnTo>
                  <a:lnTo>
                    <a:pt x="1570577" y="1448857"/>
                  </a:lnTo>
                  <a:lnTo>
                    <a:pt x="0" y="14488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1">
              <a:extLst>
                <a:ext uri="{FF2B5EF4-FFF2-40B4-BE49-F238E27FC236}">
                  <a16:creationId xmlns:a16="http://schemas.microsoft.com/office/drawing/2014/main" id="{BB2D7BD0-7A43-497F-C5BD-8038A29C9642}"/>
                </a:ext>
              </a:extLst>
            </p:cNvPr>
            <p:cNvSpPr txBox="1"/>
            <p:nvPr/>
          </p:nvSpPr>
          <p:spPr>
            <a:xfrm>
              <a:off x="0" y="1460087"/>
              <a:ext cx="1570577" cy="396225"/>
            </a:xfrm>
            <a:prstGeom prst="rect">
              <a:avLst/>
            </a:prstGeom>
          </p:spPr>
          <p:txBody>
            <a:bodyPr lIns="0" tIns="0" rIns="0" bIns="0" rtlCol="0" anchor="t">
              <a:spAutoFit/>
            </a:bodyPr>
            <a:lstStyle/>
            <a:p>
              <a:pPr algn="ctr">
                <a:lnSpc>
                  <a:spcPts val="2658"/>
                </a:lnSpc>
              </a:pPr>
              <a:r>
                <a:rPr lang="en-US" sz="1661" spc="255">
                  <a:solidFill>
                    <a:srgbClr val="2C6D44"/>
                  </a:solidFill>
                  <a:latin typeface="Glacial Indifference Bold"/>
                </a:rPr>
                <a:t>NHÓM 31</a:t>
              </a:r>
            </a:p>
          </p:txBody>
        </p:sp>
      </p:grpSp>
      <p:sp>
        <p:nvSpPr>
          <p:cNvPr id="11" name="TextBox 7">
            <a:extLst>
              <a:ext uri="{FF2B5EF4-FFF2-40B4-BE49-F238E27FC236}">
                <a16:creationId xmlns:a16="http://schemas.microsoft.com/office/drawing/2014/main" id="{FBC3FC60-3F87-C160-D4FE-77A643DDD21B}"/>
              </a:ext>
            </a:extLst>
          </p:cNvPr>
          <p:cNvSpPr txBox="1"/>
          <p:nvPr/>
        </p:nvSpPr>
        <p:spPr>
          <a:xfrm>
            <a:off x="223597" y="1594347"/>
            <a:ext cx="11180063" cy="582211"/>
          </a:xfrm>
          <a:prstGeom prst="rect">
            <a:avLst/>
          </a:prstGeom>
        </p:spPr>
        <p:txBody>
          <a:bodyPr lIns="0" tIns="0" rIns="0" bIns="0" rtlCol="0" anchor="t">
            <a:spAutoFit/>
          </a:bodyPr>
          <a:lstStyle/>
          <a:p>
            <a:pPr>
              <a:lnSpc>
                <a:spcPts val="4900"/>
              </a:lnSpc>
              <a:spcBef>
                <a:spcPct val="0"/>
              </a:spcBef>
            </a:pPr>
            <a:r>
              <a:rPr lang="en-US" sz="3500" spc="171">
                <a:solidFill>
                  <a:srgbClr val="216C53"/>
                </a:solidFill>
                <a:latin typeface="Montserrat Ultra-Bold"/>
              </a:rPr>
              <a:t>SỬ DỤNG GIAO THỨC MQTT</a:t>
            </a:r>
          </a:p>
        </p:txBody>
      </p:sp>
      <p:sp>
        <p:nvSpPr>
          <p:cNvPr id="5" name="TextBox 6">
            <a:extLst>
              <a:ext uri="{FF2B5EF4-FFF2-40B4-BE49-F238E27FC236}">
                <a16:creationId xmlns:a16="http://schemas.microsoft.com/office/drawing/2014/main" id="{EEAB3CEE-20B3-58BC-9817-523A15D1A494}"/>
              </a:ext>
            </a:extLst>
          </p:cNvPr>
          <p:cNvSpPr txBox="1"/>
          <p:nvPr/>
        </p:nvSpPr>
        <p:spPr>
          <a:xfrm>
            <a:off x="822959" y="2400300"/>
            <a:ext cx="7635241" cy="3929537"/>
          </a:xfrm>
          <a:prstGeom prst="rect">
            <a:avLst/>
          </a:prstGeom>
        </p:spPr>
        <p:txBody>
          <a:bodyPr wrap="square" lIns="0" tIns="0" rIns="0" bIns="0" rtlCol="0" anchor="t">
            <a:spAutoFit/>
          </a:bodyPr>
          <a:lstStyle/>
          <a:p>
            <a:pPr algn="just">
              <a:lnSpc>
                <a:spcPts val="4200"/>
              </a:lnSpc>
              <a:spcBef>
                <a:spcPct val="0"/>
              </a:spcBef>
            </a:pPr>
            <a:r>
              <a:rPr lang="en-US" sz="3000" b="1" spc="147">
                <a:solidFill>
                  <a:srgbClr val="000000"/>
                </a:solidFill>
                <a:latin typeface="Montserrat Ultra"/>
                <a:ea typeface="Cambria Math" panose="02040503050406030204" pitchFamily="18" charset="0"/>
                <a:cs typeface="Microsoft Uighur" panose="02000000000000000000" pitchFamily="2" charset="-78"/>
              </a:rPr>
              <a:t>Cài MQTT Broker</a:t>
            </a:r>
            <a:r>
              <a:rPr lang="vi-VN" sz="3000" b="1" spc="147">
                <a:solidFill>
                  <a:srgbClr val="000000"/>
                </a:solidFill>
                <a:latin typeface="Montserrat Ultra"/>
                <a:ea typeface="Cambria Math" panose="02040503050406030204" pitchFamily="18" charset="0"/>
                <a:cs typeface="Microsoft Uighur" panose="02000000000000000000" pitchFamily="2" charset="-78"/>
              </a:rPr>
              <a:t> trên thiết bị SBC1 và PC0</a:t>
            </a:r>
          </a:p>
          <a:p>
            <a:pPr marL="914400" lvl="1" indent="-457200" algn="just">
              <a:lnSpc>
                <a:spcPct val="150000"/>
              </a:lnSpc>
              <a:spcBef>
                <a:spcPct val="0"/>
              </a:spcBef>
              <a:buFont typeface="Wingdings" panose="05000000000000000000" pitchFamily="2" charset="2"/>
              <a:buChar char="§"/>
            </a:pPr>
            <a:r>
              <a:rPr lang="vi-VN" sz="3000" spc="147">
                <a:solidFill>
                  <a:srgbClr val="000000"/>
                </a:solidFill>
                <a:latin typeface="Montserrat Ultra"/>
                <a:ea typeface="Cambria Math" panose="02040503050406030204" pitchFamily="18" charset="0"/>
                <a:cs typeface="Microsoft Uighur" panose="02000000000000000000" pitchFamily="2" charset="-78"/>
              </a:rPr>
              <a:t>Bước 1: Chọn tab Programming </a:t>
            </a:r>
            <a:endParaRPr lang="vi-VN" sz="3000" spc="147">
              <a:solidFill>
                <a:srgbClr val="000000"/>
              </a:solidFill>
              <a:latin typeface="Times New Roman" panose="02020603050405020304" pitchFamily="18" charset="0"/>
              <a:ea typeface="Cambria Math" panose="02040503050406030204" pitchFamily="18" charset="0"/>
              <a:cs typeface="Times New Roman" panose="02020603050405020304" pitchFamily="18" charset="0"/>
              <a:sym typeface="Wingdings 3" panose="05040102010807070707" pitchFamily="18" charset="2"/>
            </a:endParaRPr>
          </a:p>
          <a:p>
            <a:pPr marL="914400" lvl="1" indent="-457200" algn="just">
              <a:lnSpc>
                <a:spcPct val="150000"/>
              </a:lnSpc>
              <a:spcBef>
                <a:spcPct val="0"/>
              </a:spcBef>
              <a:buFont typeface="Wingdings" panose="05000000000000000000" pitchFamily="2" charset="2"/>
              <a:buChar char="§"/>
            </a:pPr>
            <a:r>
              <a:rPr lang="vi-VN" sz="3000" spc="147">
                <a:solidFill>
                  <a:srgbClr val="000000"/>
                </a:solidFill>
                <a:latin typeface="Montserrat Ultra"/>
                <a:ea typeface="Cambria Math" panose="02040503050406030204" pitchFamily="18" charset="0"/>
                <a:cs typeface="Microsoft Uighur" panose="02000000000000000000" pitchFamily="2" charset="-78"/>
              </a:rPr>
              <a:t>Bước2: New </a:t>
            </a:r>
            <a:endParaRPr lang="vi-VN" sz="3000" spc="147">
              <a:solidFill>
                <a:srgbClr val="000000"/>
              </a:solidFill>
              <a:latin typeface="Times New Roman" panose="02020603050405020304" pitchFamily="18" charset="0"/>
              <a:ea typeface="Cambria Math" panose="02040503050406030204" pitchFamily="18" charset="0"/>
              <a:cs typeface="Times New Roman" panose="02020603050405020304" pitchFamily="18" charset="0"/>
              <a:sym typeface="Wingdings 3" panose="05040102010807070707" pitchFamily="18" charset="2"/>
            </a:endParaRPr>
          </a:p>
          <a:p>
            <a:pPr marL="914400" lvl="1" indent="-457200" algn="just">
              <a:lnSpc>
                <a:spcPct val="150000"/>
              </a:lnSpc>
              <a:spcBef>
                <a:spcPct val="0"/>
              </a:spcBef>
              <a:buFont typeface="Wingdings" panose="05000000000000000000" pitchFamily="2" charset="2"/>
              <a:buChar char="§"/>
            </a:pPr>
            <a:r>
              <a:rPr lang="vi-VN" sz="3000" spc="147">
                <a:solidFill>
                  <a:srgbClr val="000000"/>
                </a:solidFill>
                <a:latin typeface="Montserrat Ultra"/>
                <a:ea typeface="Cambria Math" panose="02040503050406030204" pitchFamily="18" charset="0"/>
                <a:cs typeface="Microsoft Uighur" panose="02000000000000000000" pitchFamily="2" charset="-78"/>
              </a:rPr>
              <a:t>Bước 3: Global Script Project</a:t>
            </a:r>
            <a:r>
              <a:rPr lang="vi-VN" sz="3000">
                <a:effectLst/>
                <a:latin typeface="Times New Roman" panose="02020603050405020304" pitchFamily="18" charset="0"/>
                <a:ea typeface="Times New Roman" panose="02020603050405020304" pitchFamily="18" charset="0"/>
                <a:cs typeface="Times New Roman" panose="02020603050405020304" pitchFamily="18" charset="0"/>
                <a:sym typeface="Wingdings 3" panose="05040102010807070707" pitchFamily="18" charset="2"/>
              </a:rPr>
              <a:t> </a:t>
            </a:r>
          </a:p>
          <a:p>
            <a:pPr marL="914400" lvl="1" indent="-457200" algn="just">
              <a:lnSpc>
                <a:spcPct val="150000"/>
              </a:lnSpc>
              <a:spcBef>
                <a:spcPct val="0"/>
              </a:spcBef>
              <a:buFont typeface="Wingdings" panose="05000000000000000000" pitchFamily="2" charset="2"/>
              <a:buChar char="§"/>
            </a:pPr>
            <a:r>
              <a:rPr lang="vi-VN" sz="3000" spc="147">
                <a:solidFill>
                  <a:srgbClr val="000000"/>
                </a:solidFill>
                <a:latin typeface="Montserrat Ultra"/>
                <a:ea typeface="Cambria Math" panose="02040503050406030204" pitchFamily="18" charset="0"/>
                <a:cs typeface="Microsoft Uighur" panose="02000000000000000000" pitchFamily="2" charset="-78"/>
              </a:rPr>
              <a:t>Bước 4: MQTT Client  – (Python)</a:t>
            </a:r>
            <a:r>
              <a:rPr lang="vi-VN" sz="3000">
                <a:effectLst/>
                <a:latin typeface="Times New Roman" panose="02020603050405020304" pitchFamily="18" charset="0"/>
                <a:ea typeface="Times New Roman" panose="02020603050405020304" pitchFamily="18" charset="0"/>
                <a:cs typeface="Times New Roman" panose="02020603050405020304" pitchFamily="18" charset="0"/>
                <a:sym typeface="Wingdings 3" panose="05040102010807070707" pitchFamily="18" charset="2"/>
              </a:rPr>
              <a:t> </a:t>
            </a:r>
          </a:p>
          <a:p>
            <a:pPr marL="914400" lvl="1" indent="-457200" algn="just">
              <a:lnSpc>
                <a:spcPct val="150000"/>
              </a:lnSpc>
              <a:spcBef>
                <a:spcPct val="0"/>
              </a:spcBef>
              <a:buFont typeface="Wingdings" panose="05000000000000000000" pitchFamily="2" charset="2"/>
              <a:buChar char="§"/>
            </a:pPr>
            <a:r>
              <a:rPr lang="vi-VN" sz="3000" spc="147">
                <a:solidFill>
                  <a:srgbClr val="000000"/>
                </a:solidFill>
                <a:latin typeface="Montserrat Ultra"/>
                <a:ea typeface="Cambria Math" panose="02040503050406030204" pitchFamily="18" charset="0"/>
                <a:cs typeface="Microsoft Uighur" panose="02000000000000000000" pitchFamily="2" charset="-78"/>
              </a:rPr>
              <a:t>Bước 5: Create</a:t>
            </a:r>
            <a:r>
              <a:rPr lang="en-US" sz="3000" spc="147">
                <a:solidFill>
                  <a:srgbClr val="000000"/>
                </a:solidFill>
                <a:latin typeface="Montserrat Ultra"/>
                <a:ea typeface="Cambria Math" panose="02040503050406030204" pitchFamily="18" charset="0"/>
                <a:cs typeface="Microsoft Uighur" panose="02000000000000000000" pitchFamily="2" charset="-78"/>
              </a:rPr>
              <a:t> </a:t>
            </a:r>
          </a:p>
        </p:txBody>
      </p:sp>
      <p:sp>
        <p:nvSpPr>
          <p:cNvPr id="13" name="Rectangle: Rounded Corners 12">
            <a:extLst>
              <a:ext uri="{FF2B5EF4-FFF2-40B4-BE49-F238E27FC236}">
                <a16:creationId xmlns:a16="http://schemas.microsoft.com/office/drawing/2014/main" id="{C82E8D01-29F3-1AA5-EE59-4B3397885A15}"/>
              </a:ext>
            </a:extLst>
          </p:cNvPr>
          <p:cNvSpPr/>
          <p:nvPr/>
        </p:nvSpPr>
        <p:spPr>
          <a:xfrm>
            <a:off x="9212241" y="9062563"/>
            <a:ext cx="7855862" cy="794247"/>
          </a:xfrm>
          <a:prstGeom prst="roundRect">
            <a:avLst/>
          </a:prstGeom>
          <a:solidFill>
            <a:schemeClr val="tx2">
              <a:lumMod val="5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vi-VN" sz="3000">
                <a:effectLst/>
                <a:latin typeface="Montserrat Ultra"/>
                <a:ea typeface="Times New Roman" panose="02020603050405020304" pitchFamily="18" charset="0"/>
              </a:rPr>
              <a:t>Mã code xử lí kết nối tự động trên MQTT Client</a:t>
            </a:r>
            <a:endParaRPr lang="en-US" sz="3000">
              <a:effectLst/>
              <a:latin typeface="Montserrat Ultra"/>
              <a:ea typeface="Times New Roman" panose="02020603050405020304" pitchFamily="18" charset="0"/>
            </a:endParaRPr>
          </a:p>
        </p:txBody>
      </p:sp>
      <p:pic>
        <p:nvPicPr>
          <p:cNvPr id="6" name="Picture 5">
            <a:extLst>
              <a:ext uri="{FF2B5EF4-FFF2-40B4-BE49-F238E27FC236}">
                <a16:creationId xmlns:a16="http://schemas.microsoft.com/office/drawing/2014/main" id="{F9E6F4FB-D3E4-711D-A094-EA7F46BEF1CF}"/>
              </a:ext>
            </a:extLst>
          </p:cNvPr>
          <p:cNvPicPr>
            <a:picLocks noChangeAspect="1"/>
          </p:cNvPicPr>
          <p:nvPr/>
        </p:nvPicPr>
        <p:blipFill>
          <a:blip r:embed="rId5"/>
          <a:stretch>
            <a:fillRect/>
          </a:stretch>
        </p:blipFill>
        <p:spPr>
          <a:xfrm>
            <a:off x="1826890" y="6541477"/>
            <a:ext cx="4347208" cy="3569659"/>
          </a:xfrm>
          <a:prstGeom prst="rect">
            <a:avLst/>
          </a:prstGeom>
          <a:effectLst>
            <a:outerShdw blurRad="63500" sx="102000" sy="102000" algn="ctr" rotWithShape="0">
              <a:prstClr val="black">
                <a:alpha val="40000"/>
              </a:prstClr>
            </a:outerShdw>
          </a:effectLst>
        </p:spPr>
      </p:pic>
      <p:sp>
        <p:nvSpPr>
          <p:cNvPr id="14" name="TextBox 13">
            <a:extLst>
              <a:ext uri="{FF2B5EF4-FFF2-40B4-BE49-F238E27FC236}">
                <a16:creationId xmlns:a16="http://schemas.microsoft.com/office/drawing/2014/main" id="{0FEF3A46-0CD8-20DB-2AE9-925A5185C968}"/>
              </a:ext>
            </a:extLst>
          </p:cNvPr>
          <p:cNvSpPr txBox="1"/>
          <p:nvPr/>
        </p:nvSpPr>
        <p:spPr>
          <a:xfrm>
            <a:off x="9212241" y="6438900"/>
            <a:ext cx="7855862" cy="2554545"/>
          </a:xfrm>
          <a:prstGeom prst="rect">
            <a:avLst/>
          </a:prstGeom>
          <a:noFill/>
          <a:ln w="38100">
            <a:solidFill>
              <a:schemeClr val="tx2">
                <a:lumMod val="50000"/>
              </a:schemeClr>
            </a:solidFill>
          </a:ln>
        </p:spPr>
        <p:txBody>
          <a:bodyPr wrap="square">
            <a:spAutoFit/>
          </a:bodyPr>
          <a:lstStyle/>
          <a:p>
            <a:r>
              <a:rPr lang="en-US" sz="2000">
                <a:latin typeface="Courier New" panose="02070309020205020404" pitchFamily="49" charset="0"/>
                <a:cs typeface="Courier New" panose="02070309020205020404" pitchFamily="49" charset="0"/>
              </a:rPr>
              <a:t>def auto_connect():</a:t>
            </a:r>
          </a:p>
          <a:p>
            <a:r>
              <a:rPr lang="en-US" sz="2000">
                <a:latin typeface="Courier New" panose="02070309020205020404" pitchFamily="49" charset="0"/>
                <a:cs typeface="Courier New" panose="02070309020205020404" pitchFamily="49" charset="0"/>
              </a:rPr>
              <a:t>	broker = "192.168.2.3"</a:t>
            </a:r>
          </a:p>
          <a:p>
            <a:r>
              <a:rPr lang="en-US" sz="2000">
                <a:latin typeface="Courier New" panose="02070309020205020404" pitchFamily="49" charset="0"/>
                <a:cs typeface="Courier New" panose="02070309020205020404" pitchFamily="49" charset="0"/>
              </a:rPr>
              <a:t>	user = "admin"</a:t>
            </a:r>
          </a:p>
          <a:p>
            <a:r>
              <a:rPr lang="en-US" sz="2000">
                <a:latin typeface="Courier New" panose="02070309020205020404" pitchFamily="49" charset="0"/>
                <a:cs typeface="Courier New" panose="02070309020205020404" pitchFamily="49" charset="0"/>
              </a:rPr>
              <a:t>	password = "admin"</a:t>
            </a:r>
          </a:p>
          <a:p>
            <a:r>
              <a:rPr lang="en-US" sz="2000">
                <a:latin typeface="Courier New" panose="02070309020205020404" pitchFamily="49" charset="0"/>
                <a:cs typeface="Courier New" panose="02070309020205020404" pitchFamily="49" charset="0"/>
              </a:rPr>
              <a:t>	mqttclient.init();</a:t>
            </a:r>
          </a:p>
          <a:p>
            <a:r>
              <a:rPr lang="en-US" sz="2000">
                <a:latin typeface="Courier New" panose="02070309020205020404" pitchFamily="49" charset="0"/>
                <a:cs typeface="Courier New" panose="02070309020205020404" pitchFamily="49" charset="0"/>
              </a:rPr>
              <a:t>	mqttclient.connect(broker, user, password)</a:t>
            </a:r>
          </a:p>
          <a:p>
            <a:r>
              <a:rPr lang="en-US" sz="2000">
                <a:latin typeface="Courier New" panose="02070309020205020404" pitchFamily="49" charset="0"/>
                <a:cs typeface="Courier New" panose="02070309020205020404" pitchFamily="49" charset="0"/>
              </a:rPr>
              <a:t>	</a:t>
            </a:r>
          </a:p>
          <a:p>
            <a:r>
              <a:rPr lang="en-US" sz="2000">
                <a:latin typeface="Courier New" panose="02070309020205020404" pitchFamily="49" charset="0"/>
                <a:cs typeface="Courier New" panose="02070309020205020404" pitchFamily="49" charset="0"/>
              </a:rPr>
              <a:t>	CLI.exit()</a:t>
            </a:r>
          </a:p>
        </p:txBody>
      </p:sp>
      <p:sp>
        <p:nvSpPr>
          <p:cNvPr id="16" name="TextBox 15">
            <a:extLst>
              <a:ext uri="{FF2B5EF4-FFF2-40B4-BE49-F238E27FC236}">
                <a16:creationId xmlns:a16="http://schemas.microsoft.com/office/drawing/2014/main" id="{B1BE5CEA-164B-A685-2E26-FA843DD3A0FA}"/>
              </a:ext>
            </a:extLst>
          </p:cNvPr>
          <p:cNvSpPr txBox="1"/>
          <p:nvPr/>
        </p:nvSpPr>
        <p:spPr>
          <a:xfrm>
            <a:off x="9212241" y="2836102"/>
            <a:ext cx="7840621" cy="3483261"/>
          </a:xfrm>
          <a:prstGeom prst="rect">
            <a:avLst/>
          </a:prstGeom>
          <a:noFill/>
        </p:spPr>
        <p:txBody>
          <a:bodyPr wrap="square">
            <a:spAutoFit/>
          </a:bodyPr>
          <a:lstStyle/>
          <a:p>
            <a:pPr algn="just">
              <a:lnSpc>
                <a:spcPct val="150000"/>
              </a:lnSpc>
            </a:pPr>
            <a:r>
              <a:rPr lang="vi-VN" sz="3000">
                <a:effectLst/>
                <a:latin typeface="Montserrat Ultra"/>
                <a:ea typeface="Times New Roman" panose="02020603050405020304" pitchFamily="18" charset="0"/>
              </a:rPr>
              <a:t>Để thiết lập một hệ thống MQTT với một client (SBC1) được sử dụng để xuất bản (publish) và một client khác (PC1) được sử dụng để đăng ký (subscribe) thì phải kết nối các client với Broker qua thư viện mqttclient. </a:t>
            </a:r>
            <a:endParaRPr lang="en-US" sz="3000">
              <a:effectLst/>
              <a:latin typeface="Montserrat Ultra"/>
              <a:ea typeface="Times New Roman" panose="02020603050405020304" pitchFamily="18" charset="0"/>
            </a:endParaRPr>
          </a:p>
        </p:txBody>
      </p:sp>
    </p:spTree>
    <p:extLst>
      <p:ext uri="{BB962C8B-B14F-4D97-AF65-F5344CB8AC3E}">
        <p14:creationId xmlns:p14="http://schemas.microsoft.com/office/powerpoint/2010/main" val="35975757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sp>
        <p:nvSpPr>
          <p:cNvPr id="2" name="Freeform 2"/>
          <p:cNvSpPr/>
          <p:nvPr/>
        </p:nvSpPr>
        <p:spPr>
          <a:xfrm>
            <a:off x="28575" y="38100"/>
            <a:ext cx="2264008" cy="1251647"/>
          </a:xfrm>
          <a:custGeom>
            <a:avLst/>
            <a:gdLst/>
            <a:ahLst/>
            <a:cxnLst/>
            <a:rect l="l" t="t" r="r" b="b"/>
            <a:pathLst>
              <a:path w="2264008" h="1251647">
                <a:moveTo>
                  <a:pt x="0" y="0"/>
                </a:moveTo>
                <a:lnTo>
                  <a:pt x="2264008" y="0"/>
                </a:lnTo>
                <a:lnTo>
                  <a:pt x="2264008" y="1251647"/>
                </a:lnTo>
                <a:lnTo>
                  <a:pt x="0" y="1251647"/>
                </a:lnTo>
                <a:lnTo>
                  <a:pt x="0" y="0"/>
                </a:lnTo>
                <a:close/>
              </a:path>
            </a:pathLst>
          </a:custGeom>
          <a:blipFill>
            <a:blip r:embed="rId2"/>
            <a:stretch>
              <a:fillRect/>
            </a:stretch>
          </a:blipFill>
        </p:spPr>
      </p:sp>
      <p:sp>
        <p:nvSpPr>
          <p:cNvPr id="7" name="TextBox 9">
            <a:extLst>
              <a:ext uri="{FF2B5EF4-FFF2-40B4-BE49-F238E27FC236}">
                <a16:creationId xmlns:a16="http://schemas.microsoft.com/office/drawing/2014/main" id="{EACBCDE1-F457-02CB-4D2B-28F32E1EC54E}"/>
              </a:ext>
            </a:extLst>
          </p:cNvPr>
          <p:cNvSpPr txBox="1"/>
          <p:nvPr/>
        </p:nvSpPr>
        <p:spPr>
          <a:xfrm>
            <a:off x="4000494" y="175864"/>
            <a:ext cx="10287012" cy="1053266"/>
          </a:xfrm>
          <a:prstGeom prst="rect">
            <a:avLst/>
          </a:prstGeom>
        </p:spPr>
        <p:txBody>
          <a:bodyPr lIns="0" tIns="0" rIns="0" bIns="0" rtlCol="0" anchor="t">
            <a:spAutoFit/>
          </a:bodyPr>
          <a:lstStyle/>
          <a:p>
            <a:pPr algn="ctr">
              <a:lnSpc>
                <a:spcPts val="8620"/>
              </a:lnSpc>
              <a:spcBef>
                <a:spcPct val="0"/>
              </a:spcBef>
            </a:pPr>
            <a:r>
              <a:rPr lang="en-US" sz="6157" spc="301">
                <a:solidFill>
                  <a:srgbClr val="216C53"/>
                </a:solidFill>
                <a:latin typeface="Montserrat Bold"/>
              </a:rPr>
              <a:t>MÔ HÌNH CHỨC NĂNG</a:t>
            </a:r>
          </a:p>
        </p:txBody>
      </p:sp>
      <p:grpSp>
        <p:nvGrpSpPr>
          <p:cNvPr id="8" name="Group 9">
            <a:extLst>
              <a:ext uri="{FF2B5EF4-FFF2-40B4-BE49-F238E27FC236}">
                <a16:creationId xmlns:a16="http://schemas.microsoft.com/office/drawing/2014/main" id="{996D5FB6-6B63-67DA-1AE4-C4C8ECC66A2A}"/>
              </a:ext>
            </a:extLst>
          </p:cNvPr>
          <p:cNvGrpSpPr/>
          <p:nvPr/>
        </p:nvGrpSpPr>
        <p:grpSpPr>
          <a:xfrm>
            <a:off x="17068103" y="1616"/>
            <a:ext cx="1177932" cy="1392235"/>
            <a:chOff x="0" y="0"/>
            <a:chExt cx="1570577" cy="1856313"/>
          </a:xfrm>
        </p:grpSpPr>
        <p:sp>
          <p:nvSpPr>
            <p:cNvPr id="9" name="Freeform 10">
              <a:extLst>
                <a:ext uri="{FF2B5EF4-FFF2-40B4-BE49-F238E27FC236}">
                  <a16:creationId xmlns:a16="http://schemas.microsoft.com/office/drawing/2014/main" id="{36FC9F5E-6A5F-1E1D-0414-DDFD6027FC21}"/>
                </a:ext>
              </a:extLst>
            </p:cNvPr>
            <p:cNvSpPr/>
            <p:nvPr/>
          </p:nvSpPr>
          <p:spPr>
            <a:xfrm>
              <a:off x="0" y="0"/>
              <a:ext cx="1570577" cy="1448857"/>
            </a:xfrm>
            <a:custGeom>
              <a:avLst/>
              <a:gdLst/>
              <a:ahLst/>
              <a:cxnLst/>
              <a:rect l="l" t="t" r="r" b="b"/>
              <a:pathLst>
                <a:path w="1570577" h="1448857">
                  <a:moveTo>
                    <a:pt x="0" y="0"/>
                  </a:moveTo>
                  <a:lnTo>
                    <a:pt x="1570577" y="0"/>
                  </a:lnTo>
                  <a:lnTo>
                    <a:pt x="1570577" y="1448857"/>
                  </a:lnTo>
                  <a:lnTo>
                    <a:pt x="0" y="14488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1">
              <a:extLst>
                <a:ext uri="{FF2B5EF4-FFF2-40B4-BE49-F238E27FC236}">
                  <a16:creationId xmlns:a16="http://schemas.microsoft.com/office/drawing/2014/main" id="{BB2D7BD0-7A43-497F-C5BD-8038A29C9642}"/>
                </a:ext>
              </a:extLst>
            </p:cNvPr>
            <p:cNvSpPr txBox="1"/>
            <p:nvPr/>
          </p:nvSpPr>
          <p:spPr>
            <a:xfrm>
              <a:off x="0" y="1460087"/>
              <a:ext cx="1570577" cy="396225"/>
            </a:xfrm>
            <a:prstGeom prst="rect">
              <a:avLst/>
            </a:prstGeom>
          </p:spPr>
          <p:txBody>
            <a:bodyPr lIns="0" tIns="0" rIns="0" bIns="0" rtlCol="0" anchor="t">
              <a:spAutoFit/>
            </a:bodyPr>
            <a:lstStyle/>
            <a:p>
              <a:pPr algn="ctr">
                <a:lnSpc>
                  <a:spcPts val="2658"/>
                </a:lnSpc>
              </a:pPr>
              <a:r>
                <a:rPr lang="en-US" sz="1661" spc="255">
                  <a:solidFill>
                    <a:srgbClr val="2C6D44"/>
                  </a:solidFill>
                  <a:latin typeface="Glacial Indifference Bold"/>
                </a:rPr>
                <a:t>NHÓM 31</a:t>
              </a:r>
            </a:p>
          </p:txBody>
        </p:sp>
      </p:grpSp>
      <p:sp>
        <p:nvSpPr>
          <p:cNvPr id="11" name="TextBox 7">
            <a:extLst>
              <a:ext uri="{FF2B5EF4-FFF2-40B4-BE49-F238E27FC236}">
                <a16:creationId xmlns:a16="http://schemas.microsoft.com/office/drawing/2014/main" id="{FBC3FC60-3F87-C160-D4FE-77A643DDD21B}"/>
              </a:ext>
            </a:extLst>
          </p:cNvPr>
          <p:cNvSpPr txBox="1"/>
          <p:nvPr/>
        </p:nvSpPr>
        <p:spPr>
          <a:xfrm>
            <a:off x="223597" y="1594347"/>
            <a:ext cx="11180063" cy="582211"/>
          </a:xfrm>
          <a:prstGeom prst="rect">
            <a:avLst/>
          </a:prstGeom>
        </p:spPr>
        <p:txBody>
          <a:bodyPr lIns="0" tIns="0" rIns="0" bIns="0" rtlCol="0" anchor="t">
            <a:spAutoFit/>
          </a:bodyPr>
          <a:lstStyle/>
          <a:p>
            <a:pPr>
              <a:lnSpc>
                <a:spcPts val="4900"/>
              </a:lnSpc>
              <a:spcBef>
                <a:spcPct val="0"/>
              </a:spcBef>
            </a:pPr>
            <a:r>
              <a:rPr lang="en-US" sz="3500" spc="171">
                <a:solidFill>
                  <a:srgbClr val="216C53"/>
                </a:solidFill>
                <a:latin typeface="Montserrat Ultra-Bold"/>
              </a:rPr>
              <a:t>SỬ DỤNG GIAO THỨC MQTT</a:t>
            </a:r>
          </a:p>
        </p:txBody>
      </p:sp>
      <p:sp>
        <p:nvSpPr>
          <p:cNvPr id="3" name="TextBox 6">
            <a:extLst>
              <a:ext uri="{FF2B5EF4-FFF2-40B4-BE49-F238E27FC236}">
                <a16:creationId xmlns:a16="http://schemas.microsoft.com/office/drawing/2014/main" id="{5CA7D9D5-144C-7632-CC59-278B88DF46DE}"/>
              </a:ext>
            </a:extLst>
          </p:cNvPr>
          <p:cNvSpPr txBox="1"/>
          <p:nvPr/>
        </p:nvSpPr>
        <p:spPr>
          <a:xfrm>
            <a:off x="528397" y="2400300"/>
            <a:ext cx="17531003" cy="3852593"/>
          </a:xfrm>
          <a:prstGeom prst="rect">
            <a:avLst/>
          </a:prstGeom>
        </p:spPr>
        <p:txBody>
          <a:bodyPr wrap="square" lIns="0" tIns="0" rIns="0" bIns="0" rtlCol="0" anchor="t">
            <a:spAutoFit/>
          </a:bodyPr>
          <a:lstStyle/>
          <a:p>
            <a:pPr algn="just">
              <a:spcBef>
                <a:spcPct val="0"/>
              </a:spcBef>
            </a:pPr>
            <a:r>
              <a:rPr lang="vi-VN" sz="3000" b="1" spc="147">
                <a:solidFill>
                  <a:srgbClr val="000000"/>
                </a:solidFill>
                <a:latin typeface="Montserrat Ultra"/>
                <a:ea typeface="Cambria Math" panose="02040503050406030204" pitchFamily="18" charset="0"/>
                <a:cs typeface="Microsoft Uighur" panose="02000000000000000000" pitchFamily="2" charset="-78"/>
              </a:rPr>
              <a:t>Trên client SB1</a:t>
            </a:r>
          </a:p>
          <a:p>
            <a:pPr marL="914400" lvl="1" indent="-457200" algn="just">
              <a:lnSpc>
                <a:spcPct val="150000"/>
              </a:lnSpc>
              <a:spcBef>
                <a:spcPct val="0"/>
              </a:spcBef>
              <a:buFont typeface="Wingdings" panose="05000000000000000000" pitchFamily="2" charset="2"/>
              <a:buChar char="§"/>
            </a:pPr>
            <a:r>
              <a:rPr lang="vi-VN" sz="3000" spc="147">
                <a:solidFill>
                  <a:srgbClr val="000000"/>
                </a:solidFill>
                <a:latin typeface="Montserrat Ultra"/>
                <a:ea typeface="Cambria Math" panose="02040503050406030204" pitchFamily="18" charset="0"/>
                <a:cs typeface="Microsoft Uighur" panose="02000000000000000000" pitchFamily="2" charset="-78"/>
              </a:rPr>
              <a:t>upload_Humedity(doam): gửi dữ liệu độ ẩm lên MQTT broker với topic là “NhietDo” và </a:t>
            </a:r>
          </a:p>
          <a:p>
            <a:pPr marL="914400" lvl="1" indent="-457200" algn="just">
              <a:lnSpc>
                <a:spcPct val="150000"/>
              </a:lnSpc>
              <a:spcBef>
                <a:spcPct val="0"/>
              </a:spcBef>
              <a:buFont typeface="Wingdings" panose="05000000000000000000" pitchFamily="2" charset="2"/>
              <a:buChar char="§"/>
            </a:pPr>
            <a:r>
              <a:rPr lang="vi-VN" sz="3000" spc="147">
                <a:solidFill>
                  <a:srgbClr val="000000"/>
                </a:solidFill>
                <a:latin typeface="Montserrat Ultra"/>
                <a:ea typeface="Cambria Math" panose="02040503050406030204" pitchFamily="18" charset="0"/>
                <a:cs typeface="Microsoft Uighur" panose="02000000000000000000" pitchFamily="2" charset="-78"/>
              </a:rPr>
              <a:t>upload_Temperature(nhietdo): gửi dữ liệu độ ẩm lên MQTT broker với topic là “DoAm”.</a:t>
            </a:r>
          </a:p>
          <a:p>
            <a:pPr lvl="1" algn="just">
              <a:lnSpc>
                <a:spcPct val="150000"/>
              </a:lnSpc>
              <a:spcBef>
                <a:spcPct val="0"/>
              </a:spcBef>
            </a:pPr>
            <a:r>
              <a:rPr lang="en-US" sz="3000" spc="147">
                <a:solidFill>
                  <a:srgbClr val="000000"/>
                </a:solidFill>
                <a:latin typeface="Montserrat Ultra"/>
                <a:ea typeface="Cambria Math" panose="02040503050406030204" pitchFamily="18" charset="0"/>
                <a:cs typeface="Microsoft Uighur" panose="02000000000000000000" pitchFamily="2" charset="-78"/>
                <a:sym typeface="Symbol" panose="05050102010706020507" pitchFamily="18" charset="2"/>
              </a:rPr>
              <a:t></a:t>
            </a:r>
            <a:r>
              <a:rPr lang="vi-VN" sz="3000" spc="147">
                <a:solidFill>
                  <a:srgbClr val="000000"/>
                </a:solidFill>
                <a:latin typeface="Montserrat Ultra"/>
                <a:ea typeface="Cambria Math" panose="02040503050406030204" pitchFamily="18" charset="0"/>
                <a:cs typeface="Microsoft Uighur" panose="02000000000000000000" pitchFamily="2" charset="-78"/>
                <a:sym typeface="Symbol" panose="05050102010706020507" pitchFamily="18" charset="2"/>
              </a:rPr>
              <a:t> Giá trị nhiệt độ và độ ẩm được làm tròn đến hai chữ số thập phân và được chuyển đổi thành chuỗi trước khi được xuất bản. Sau khi xuất bản, hàm sử dụng CLI.exit() để thoát khỏi chương trình dòng lệnh.</a:t>
            </a:r>
            <a:endParaRPr lang="vi-VN" sz="3000" spc="147">
              <a:solidFill>
                <a:srgbClr val="000000"/>
              </a:solidFill>
              <a:latin typeface="Montserrat Ultra"/>
              <a:ea typeface="Cambria Math" panose="02040503050406030204" pitchFamily="18" charset="0"/>
              <a:cs typeface="Microsoft Uighur" panose="02000000000000000000" pitchFamily="2" charset="-78"/>
            </a:endParaRPr>
          </a:p>
        </p:txBody>
      </p:sp>
      <p:sp>
        <p:nvSpPr>
          <p:cNvPr id="14" name="TextBox 13">
            <a:extLst>
              <a:ext uri="{FF2B5EF4-FFF2-40B4-BE49-F238E27FC236}">
                <a16:creationId xmlns:a16="http://schemas.microsoft.com/office/drawing/2014/main" id="{FDB17B45-F199-ACDC-0E2E-ADE9997A77F7}"/>
              </a:ext>
            </a:extLst>
          </p:cNvPr>
          <p:cNvSpPr txBox="1"/>
          <p:nvPr/>
        </p:nvSpPr>
        <p:spPr>
          <a:xfrm>
            <a:off x="9525000" y="6444376"/>
            <a:ext cx="8001006" cy="2554545"/>
          </a:xfrm>
          <a:prstGeom prst="rect">
            <a:avLst/>
          </a:prstGeom>
          <a:noFill/>
          <a:ln w="38100">
            <a:solidFill>
              <a:schemeClr val="tx2">
                <a:lumMod val="50000"/>
              </a:schemeClr>
            </a:solidFill>
          </a:ln>
        </p:spPr>
        <p:txBody>
          <a:bodyPr wrap="square">
            <a:spAutoFit/>
          </a:bodyPr>
          <a:lstStyle/>
          <a:p>
            <a:pPr>
              <a:spcBef>
                <a:spcPct val="0"/>
              </a:spcBef>
            </a:pPr>
            <a:r>
              <a:rPr lang="en-US" sz="2000" spc="147">
                <a:solidFill>
                  <a:srgbClr val="000000"/>
                </a:solidFill>
                <a:latin typeface="Courier New" panose="02070309020205020404" pitchFamily="49" charset="0"/>
                <a:ea typeface="Cambria Math" panose="02040503050406030204" pitchFamily="18" charset="0"/>
                <a:cs typeface="Courier New" panose="02070309020205020404" pitchFamily="49" charset="0"/>
              </a:rPr>
              <a:t>def upload_Humedity(</a:t>
            </a:r>
            <a:r>
              <a:rPr lang="vi-VN" sz="2000" spc="147">
                <a:solidFill>
                  <a:srgbClr val="000000"/>
                </a:solidFill>
                <a:latin typeface="Courier New" panose="02070309020205020404" pitchFamily="49" charset="0"/>
                <a:ea typeface="Cambria Math" panose="02040503050406030204" pitchFamily="18" charset="0"/>
                <a:cs typeface="Courier New" panose="02070309020205020404" pitchFamily="49" charset="0"/>
              </a:rPr>
              <a:t>doam</a:t>
            </a:r>
            <a:r>
              <a:rPr lang="en-US" sz="2000" spc="147">
                <a:solidFill>
                  <a:srgbClr val="000000"/>
                </a:solidFill>
                <a:latin typeface="Courier New" panose="02070309020205020404" pitchFamily="49" charset="0"/>
                <a:ea typeface="Cambria Math" panose="02040503050406030204" pitchFamily="18" charset="0"/>
                <a:cs typeface="Courier New" panose="02070309020205020404" pitchFamily="49" charset="0"/>
              </a:rPr>
              <a:t>):</a:t>
            </a:r>
          </a:p>
          <a:p>
            <a:pPr>
              <a:spcBef>
                <a:spcPct val="0"/>
              </a:spcBef>
            </a:pPr>
            <a:r>
              <a:rPr lang="vi-VN" sz="2000" spc="147">
                <a:solidFill>
                  <a:srgbClr val="000000"/>
                </a:solidFill>
                <a:latin typeface="Courier New" panose="02070309020205020404" pitchFamily="49" charset="0"/>
                <a:ea typeface="Cambria Math" panose="02040503050406030204" pitchFamily="18" charset="0"/>
                <a:cs typeface="Courier New" panose="02070309020205020404" pitchFamily="49" charset="0"/>
              </a:rPr>
              <a:t> </a:t>
            </a:r>
            <a:r>
              <a:rPr lang="en-US" sz="2000" spc="147">
                <a:solidFill>
                  <a:srgbClr val="000000"/>
                </a:solidFill>
                <a:latin typeface="Courier New" panose="02070309020205020404" pitchFamily="49" charset="0"/>
                <a:ea typeface="Cambria Math" panose="02040503050406030204" pitchFamily="18" charset="0"/>
                <a:cs typeface="Courier New" panose="02070309020205020404" pitchFamily="49" charset="0"/>
              </a:rPr>
              <a:t>	</a:t>
            </a:r>
            <a:r>
              <a:rPr lang="vi-VN" sz="2000" spc="147">
                <a:solidFill>
                  <a:srgbClr val="000000"/>
                </a:solidFill>
                <a:latin typeface="Courier New" panose="02070309020205020404" pitchFamily="49" charset="0"/>
                <a:ea typeface="Cambria Math" panose="02040503050406030204" pitchFamily="18" charset="0"/>
                <a:cs typeface="Courier New" panose="02070309020205020404" pitchFamily="49" charset="0"/>
              </a:rPr>
              <a:t> </a:t>
            </a:r>
            <a:r>
              <a:rPr lang="en-US" sz="2000" spc="147">
                <a:solidFill>
                  <a:srgbClr val="000000"/>
                </a:solidFill>
                <a:latin typeface="Courier New" panose="02070309020205020404" pitchFamily="49" charset="0"/>
                <a:ea typeface="Cambria Math" panose="02040503050406030204" pitchFamily="18" charset="0"/>
                <a:cs typeface="Courier New" panose="02070309020205020404" pitchFamily="49" charset="0"/>
              </a:rPr>
              <a:t>topic = "DoAm"</a:t>
            </a:r>
          </a:p>
          <a:p>
            <a:pPr>
              <a:spcBef>
                <a:spcPct val="0"/>
              </a:spcBef>
            </a:pPr>
            <a:r>
              <a:rPr lang="en-US" sz="2000" spc="147">
                <a:solidFill>
                  <a:srgbClr val="000000"/>
                </a:solidFill>
                <a:latin typeface="Courier New" panose="02070309020205020404" pitchFamily="49" charset="0"/>
                <a:ea typeface="Cambria Math" panose="02040503050406030204" pitchFamily="18" charset="0"/>
                <a:cs typeface="Courier New" panose="02070309020205020404" pitchFamily="49" charset="0"/>
              </a:rPr>
              <a:t>	</a:t>
            </a:r>
            <a:r>
              <a:rPr lang="vi-VN" sz="2000" spc="147">
                <a:solidFill>
                  <a:srgbClr val="000000"/>
                </a:solidFill>
                <a:latin typeface="Courier New" panose="02070309020205020404" pitchFamily="49" charset="0"/>
                <a:ea typeface="Cambria Math" panose="02040503050406030204" pitchFamily="18" charset="0"/>
                <a:cs typeface="Courier New" panose="02070309020205020404" pitchFamily="49" charset="0"/>
              </a:rPr>
              <a:t> </a:t>
            </a:r>
            <a:r>
              <a:rPr lang="en-US" sz="2000" spc="147">
                <a:solidFill>
                  <a:srgbClr val="000000"/>
                </a:solidFill>
                <a:latin typeface="Courier New" panose="02070309020205020404" pitchFamily="49" charset="0"/>
                <a:ea typeface="Cambria Math" panose="02040503050406030204" pitchFamily="18" charset="0"/>
                <a:cs typeface="Courier New" panose="02070309020205020404" pitchFamily="49" charset="0"/>
              </a:rPr>
              <a:t>payload = "{:.2f}".format(doam)</a:t>
            </a:r>
          </a:p>
          <a:p>
            <a:pPr>
              <a:spcBef>
                <a:spcPct val="0"/>
              </a:spcBef>
            </a:pPr>
            <a:r>
              <a:rPr lang="en-US" sz="2000" spc="147">
                <a:solidFill>
                  <a:srgbClr val="000000"/>
                </a:solidFill>
                <a:latin typeface="Courier New" panose="02070309020205020404" pitchFamily="49" charset="0"/>
                <a:ea typeface="Cambria Math" panose="02040503050406030204" pitchFamily="18" charset="0"/>
                <a:cs typeface="Courier New" panose="02070309020205020404" pitchFamily="49" charset="0"/>
              </a:rPr>
              <a:t>	</a:t>
            </a:r>
            <a:r>
              <a:rPr lang="vi-VN" sz="2000" spc="147">
                <a:solidFill>
                  <a:srgbClr val="000000"/>
                </a:solidFill>
                <a:latin typeface="Courier New" panose="02070309020205020404" pitchFamily="49" charset="0"/>
                <a:ea typeface="Cambria Math" panose="02040503050406030204" pitchFamily="18" charset="0"/>
                <a:cs typeface="Courier New" panose="02070309020205020404" pitchFamily="49" charset="0"/>
              </a:rPr>
              <a:t> </a:t>
            </a:r>
            <a:r>
              <a:rPr lang="en-US" sz="2000" spc="147">
                <a:solidFill>
                  <a:srgbClr val="000000"/>
                </a:solidFill>
                <a:latin typeface="Courier New" panose="02070309020205020404" pitchFamily="49" charset="0"/>
                <a:ea typeface="Cambria Math" panose="02040503050406030204" pitchFamily="18" charset="0"/>
                <a:cs typeface="Courier New" panose="02070309020205020404" pitchFamily="49" charset="0"/>
              </a:rPr>
              <a:t>qos = "1"</a:t>
            </a:r>
          </a:p>
          <a:p>
            <a:pPr>
              <a:spcBef>
                <a:spcPct val="0"/>
              </a:spcBef>
            </a:pPr>
            <a:r>
              <a:rPr lang="en-US" sz="2000" spc="147">
                <a:solidFill>
                  <a:srgbClr val="000000"/>
                </a:solidFill>
                <a:latin typeface="Courier New" panose="02070309020205020404" pitchFamily="49" charset="0"/>
                <a:ea typeface="Cambria Math" panose="02040503050406030204" pitchFamily="18" charset="0"/>
                <a:cs typeface="Courier New" panose="02070309020205020404" pitchFamily="49" charset="0"/>
              </a:rPr>
              <a:t>	</a:t>
            </a:r>
            <a:r>
              <a:rPr lang="vi-VN" sz="2000" spc="147">
                <a:solidFill>
                  <a:srgbClr val="000000"/>
                </a:solidFill>
                <a:latin typeface="Courier New" panose="02070309020205020404" pitchFamily="49" charset="0"/>
                <a:ea typeface="Cambria Math" panose="02040503050406030204" pitchFamily="18" charset="0"/>
                <a:cs typeface="Courier New" panose="02070309020205020404" pitchFamily="49" charset="0"/>
              </a:rPr>
              <a:t> </a:t>
            </a:r>
            <a:r>
              <a:rPr lang="en-US" sz="2000" spc="147">
                <a:solidFill>
                  <a:srgbClr val="000000"/>
                </a:solidFill>
                <a:latin typeface="Courier New" panose="02070309020205020404" pitchFamily="49" charset="0"/>
                <a:ea typeface="Cambria Math" panose="02040503050406030204" pitchFamily="18" charset="0"/>
                <a:cs typeface="Courier New" panose="02070309020205020404" pitchFamily="49" charset="0"/>
              </a:rPr>
              <a:t>mqttclient.init();</a:t>
            </a:r>
          </a:p>
          <a:p>
            <a:pPr>
              <a:spcBef>
                <a:spcPct val="0"/>
              </a:spcBef>
            </a:pPr>
            <a:r>
              <a:rPr lang="en-US" sz="2000" spc="147">
                <a:solidFill>
                  <a:srgbClr val="000000"/>
                </a:solidFill>
                <a:latin typeface="Courier New" panose="02070309020205020404" pitchFamily="49" charset="0"/>
                <a:ea typeface="Cambria Math" panose="02040503050406030204" pitchFamily="18" charset="0"/>
                <a:cs typeface="Courier New" panose="02070309020205020404" pitchFamily="49" charset="0"/>
              </a:rPr>
              <a:t>	</a:t>
            </a:r>
            <a:r>
              <a:rPr lang="vi-VN" sz="2000" spc="147">
                <a:solidFill>
                  <a:srgbClr val="000000"/>
                </a:solidFill>
                <a:latin typeface="Courier New" panose="02070309020205020404" pitchFamily="49" charset="0"/>
                <a:ea typeface="Cambria Math" panose="02040503050406030204" pitchFamily="18" charset="0"/>
                <a:cs typeface="Courier New" panose="02070309020205020404" pitchFamily="49" charset="0"/>
              </a:rPr>
              <a:t> </a:t>
            </a:r>
            <a:r>
              <a:rPr lang="en-US" sz="2000" spc="147">
                <a:solidFill>
                  <a:srgbClr val="000000"/>
                </a:solidFill>
                <a:latin typeface="Courier New" panose="02070309020205020404" pitchFamily="49" charset="0"/>
                <a:ea typeface="Cambria Math" panose="02040503050406030204" pitchFamily="18" charset="0"/>
                <a:cs typeface="Courier New" panose="02070309020205020404" pitchFamily="49" charset="0"/>
              </a:rPr>
              <a:t>mqttclient.publish(topic, payload, qos)</a:t>
            </a:r>
            <a:endParaRPr lang="vi-VN" sz="2000" spc="147">
              <a:solidFill>
                <a:srgbClr val="000000"/>
              </a:solidFill>
              <a:latin typeface="Courier New" panose="02070309020205020404" pitchFamily="49" charset="0"/>
              <a:ea typeface="Cambria Math" panose="02040503050406030204" pitchFamily="18" charset="0"/>
              <a:cs typeface="Courier New" panose="02070309020205020404" pitchFamily="49" charset="0"/>
            </a:endParaRPr>
          </a:p>
          <a:p>
            <a:pPr>
              <a:spcBef>
                <a:spcPct val="0"/>
              </a:spcBef>
            </a:pPr>
            <a:endParaRPr lang="en-US" sz="2000" spc="147">
              <a:solidFill>
                <a:srgbClr val="000000"/>
              </a:solidFill>
              <a:latin typeface="Courier New" panose="02070309020205020404" pitchFamily="49" charset="0"/>
              <a:ea typeface="Cambria Math" panose="02040503050406030204" pitchFamily="18" charset="0"/>
              <a:cs typeface="Courier New" panose="02070309020205020404" pitchFamily="49" charset="0"/>
            </a:endParaRPr>
          </a:p>
          <a:p>
            <a:pPr>
              <a:spcBef>
                <a:spcPct val="0"/>
              </a:spcBef>
            </a:pPr>
            <a:r>
              <a:rPr lang="en-US" sz="2000" spc="147">
                <a:solidFill>
                  <a:srgbClr val="000000"/>
                </a:solidFill>
                <a:latin typeface="Courier New" panose="02070309020205020404" pitchFamily="49" charset="0"/>
                <a:ea typeface="Cambria Math" panose="02040503050406030204" pitchFamily="18" charset="0"/>
                <a:cs typeface="Courier New" panose="02070309020205020404" pitchFamily="49" charset="0"/>
              </a:rPr>
              <a:t>	</a:t>
            </a:r>
            <a:r>
              <a:rPr lang="vi-VN" sz="2000" spc="147">
                <a:solidFill>
                  <a:srgbClr val="000000"/>
                </a:solidFill>
                <a:latin typeface="Courier New" panose="02070309020205020404" pitchFamily="49" charset="0"/>
                <a:ea typeface="Cambria Math" panose="02040503050406030204" pitchFamily="18" charset="0"/>
                <a:cs typeface="Courier New" panose="02070309020205020404" pitchFamily="49" charset="0"/>
              </a:rPr>
              <a:t> </a:t>
            </a:r>
            <a:r>
              <a:rPr lang="en-US" sz="2000" spc="147">
                <a:solidFill>
                  <a:srgbClr val="000000"/>
                </a:solidFill>
                <a:latin typeface="Courier New" panose="02070309020205020404" pitchFamily="49" charset="0"/>
                <a:ea typeface="Cambria Math" panose="02040503050406030204" pitchFamily="18" charset="0"/>
                <a:cs typeface="Courier New" panose="02070309020205020404" pitchFamily="49" charset="0"/>
              </a:rPr>
              <a:t>CLI.exit()</a:t>
            </a:r>
            <a:endParaRPr lang="en-US" sz="2000">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780DBDD9-018A-2D64-101B-648C17A63A72}"/>
              </a:ext>
            </a:extLst>
          </p:cNvPr>
          <p:cNvSpPr txBox="1"/>
          <p:nvPr/>
        </p:nvSpPr>
        <p:spPr>
          <a:xfrm>
            <a:off x="761994" y="6444377"/>
            <a:ext cx="8458206" cy="2554545"/>
          </a:xfrm>
          <a:prstGeom prst="rect">
            <a:avLst/>
          </a:prstGeom>
          <a:noFill/>
          <a:ln w="38100">
            <a:solidFill>
              <a:schemeClr val="tx2">
                <a:lumMod val="50000"/>
              </a:schemeClr>
            </a:solidFill>
          </a:ln>
        </p:spPr>
        <p:txBody>
          <a:bodyPr wrap="square">
            <a:spAutoFit/>
          </a:bodyPr>
          <a:lstStyle/>
          <a:p>
            <a:pPr>
              <a:spcBef>
                <a:spcPct val="0"/>
              </a:spcBef>
            </a:pPr>
            <a:r>
              <a:rPr lang="en-US" sz="2000" spc="147">
                <a:solidFill>
                  <a:srgbClr val="000000"/>
                </a:solidFill>
                <a:latin typeface="Courier New" panose="02070309020205020404" pitchFamily="49" charset="0"/>
                <a:ea typeface="Cambria Math" panose="02040503050406030204" pitchFamily="18" charset="0"/>
                <a:cs typeface="Courier New" panose="02070309020205020404" pitchFamily="49" charset="0"/>
              </a:rPr>
              <a:t>def upload_Temperature(</a:t>
            </a:r>
            <a:r>
              <a:rPr lang="vi-VN" sz="2000" spc="147">
                <a:solidFill>
                  <a:srgbClr val="000000"/>
                </a:solidFill>
                <a:latin typeface="Courier New" panose="02070309020205020404" pitchFamily="49" charset="0"/>
                <a:ea typeface="Cambria Math" panose="02040503050406030204" pitchFamily="18" charset="0"/>
                <a:cs typeface="Courier New" panose="02070309020205020404" pitchFamily="49" charset="0"/>
              </a:rPr>
              <a:t>nhietdo</a:t>
            </a:r>
            <a:r>
              <a:rPr lang="en-US" sz="2000" spc="147">
                <a:solidFill>
                  <a:srgbClr val="000000"/>
                </a:solidFill>
                <a:latin typeface="Courier New" panose="02070309020205020404" pitchFamily="49" charset="0"/>
                <a:ea typeface="Cambria Math" panose="02040503050406030204" pitchFamily="18" charset="0"/>
                <a:cs typeface="Courier New" panose="02070309020205020404" pitchFamily="49" charset="0"/>
              </a:rPr>
              <a:t>):</a:t>
            </a:r>
          </a:p>
          <a:p>
            <a:pPr>
              <a:spcBef>
                <a:spcPct val="0"/>
              </a:spcBef>
            </a:pPr>
            <a:r>
              <a:rPr lang="en-US" sz="2000" spc="147">
                <a:solidFill>
                  <a:srgbClr val="000000"/>
                </a:solidFill>
                <a:latin typeface="Courier New" panose="02070309020205020404" pitchFamily="49" charset="0"/>
                <a:ea typeface="Cambria Math" panose="02040503050406030204" pitchFamily="18" charset="0"/>
                <a:cs typeface="Courier New" panose="02070309020205020404" pitchFamily="49" charset="0"/>
              </a:rPr>
              <a:t>	topic = "NhietDo"</a:t>
            </a:r>
          </a:p>
          <a:p>
            <a:pPr>
              <a:spcBef>
                <a:spcPct val="0"/>
              </a:spcBef>
            </a:pPr>
            <a:r>
              <a:rPr lang="en-US" sz="2000" spc="147">
                <a:solidFill>
                  <a:srgbClr val="000000"/>
                </a:solidFill>
                <a:latin typeface="Courier New" panose="02070309020205020404" pitchFamily="49" charset="0"/>
                <a:ea typeface="Cambria Math" panose="02040503050406030204" pitchFamily="18" charset="0"/>
                <a:cs typeface="Courier New" panose="02070309020205020404" pitchFamily="49" charset="0"/>
              </a:rPr>
              <a:t>	payload = "{:.2f}".format(nhietdo)</a:t>
            </a:r>
          </a:p>
          <a:p>
            <a:pPr>
              <a:spcBef>
                <a:spcPct val="0"/>
              </a:spcBef>
            </a:pPr>
            <a:r>
              <a:rPr lang="en-US" sz="2000" spc="147">
                <a:solidFill>
                  <a:srgbClr val="000000"/>
                </a:solidFill>
                <a:latin typeface="Courier New" panose="02070309020205020404" pitchFamily="49" charset="0"/>
                <a:ea typeface="Cambria Math" panose="02040503050406030204" pitchFamily="18" charset="0"/>
                <a:cs typeface="Courier New" panose="02070309020205020404" pitchFamily="49" charset="0"/>
              </a:rPr>
              <a:t>	qos = "1"</a:t>
            </a:r>
          </a:p>
          <a:p>
            <a:pPr>
              <a:spcBef>
                <a:spcPct val="0"/>
              </a:spcBef>
            </a:pPr>
            <a:r>
              <a:rPr lang="en-US" sz="2000" spc="147">
                <a:solidFill>
                  <a:srgbClr val="000000"/>
                </a:solidFill>
                <a:latin typeface="Courier New" panose="02070309020205020404" pitchFamily="49" charset="0"/>
                <a:ea typeface="Cambria Math" panose="02040503050406030204" pitchFamily="18" charset="0"/>
                <a:cs typeface="Courier New" panose="02070309020205020404" pitchFamily="49" charset="0"/>
              </a:rPr>
              <a:t>	mqttclient.init();</a:t>
            </a:r>
          </a:p>
          <a:p>
            <a:pPr>
              <a:spcBef>
                <a:spcPct val="0"/>
              </a:spcBef>
            </a:pPr>
            <a:r>
              <a:rPr lang="en-US" sz="2000" spc="147">
                <a:solidFill>
                  <a:srgbClr val="000000"/>
                </a:solidFill>
                <a:latin typeface="Courier New" panose="02070309020205020404" pitchFamily="49" charset="0"/>
                <a:ea typeface="Cambria Math" panose="02040503050406030204" pitchFamily="18" charset="0"/>
                <a:cs typeface="Courier New" panose="02070309020205020404" pitchFamily="49" charset="0"/>
              </a:rPr>
              <a:t>	mqttclient.publish(topic, payload, qos)</a:t>
            </a:r>
            <a:endParaRPr lang="vi-VN" sz="2000" spc="147">
              <a:solidFill>
                <a:srgbClr val="000000"/>
              </a:solidFill>
              <a:latin typeface="Courier New" panose="02070309020205020404" pitchFamily="49" charset="0"/>
              <a:ea typeface="Cambria Math" panose="02040503050406030204" pitchFamily="18" charset="0"/>
              <a:cs typeface="Courier New" panose="02070309020205020404" pitchFamily="49" charset="0"/>
            </a:endParaRPr>
          </a:p>
          <a:p>
            <a:pPr>
              <a:spcBef>
                <a:spcPct val="0"/>
              </a:spcBef>
            </a:pPr>
            <a:endParaRPr lang="en-US" sz="2000" spc="147">
              <a:solidFill>
                <a:srgbClr val="000000"/>
              </a:solidFill>
              <a:latin typeface="Courier New" panose="02070309020205020404" pitchFamily="49" charset="0"/>
              <a:ea typeface="Cambria Math" panose="02040503050406030204" pitchFamily="18" charset="0"/>
              <a:cs typeface="Courier New" panose="02070309020205020404" pitchFamily="49" charset="0"/>
            </a:endParaRPr>
          </a:p>
          <a:p>
            <a:pPr>
              <a:spcBef>
                <a:spcPct val="0"/>
              </a:spcBef>
            </a:pPr>
            <a:r>
              <a:rPr lang="en-US" sz="2000" spc="147">
                <a:solidFill>
                  <a:srgbClr val="000000"/>
                </a:solidFill>
                <a:latin typeface="Courier New" panose="02070309020205020404" pitchFamily="49" charset="0"/>
                <a:ea typeface="Cambria Math" panose="02040503050406030204" pitchFamily="18" charset="0"/>
                <a:cs typeface="Courier New" panose="02070309020205020404" pitchFamily="49" charset="0"/>
              </a:rPr>
              <a:t>	CLI.exit() </a:t>
            </a:r>
          </a:p>
        </p:txBody>
      </p:sp>
      <p:sp>
        <p:nvSpPr>
          <p:cNvPr id="16" name="Rectangle: Rounded Corners 15">
            <a:extLst>
              <a:ext uri="{FF2B5EF4-FFF2-40B4-BE49-F238E27FC236}">
                <a16:creationId xmlns:a16="http://schemas.microsoft.com/office/drawing/2014/main" id="{43EA2CF6-702F-AF46-8866-7C3E9D7016CE}"/>
              </a:ext>
            </a:extLst>
          </p:cNvPr>
          <p:cNvSpPr/>
          <p:nvPr/>
        </p:nvSpPr>
        <p:spPr>
          <a:xfrm>
            <a:off x="761994" y="9073653"/>
            <a:ext cx="8458206" cy="794247"/>
          </a:xfrm>
          <a:prstGeom prst="roundRect">
            <a:avLst/>
          </a:prstGeom>
          <a:solidFill>
            <a:schemeClr val="tx2">
              <a:lumMod val="5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vi-VN" sz="3000">
                <a:effectLst/>
                <a:latin typeface="Montserrat Ultra"/>
                <a:ea typeface="Times New Roman" panose="02020603050405020304" pitchFamily="18" charset="0"/>
              </a:rPr>
              <a:t>Mã code gửi dữ liệu nhiệt độ lên MQTT broker</a:t>
            </a:r>
            <a:endParaRPr lang="en-US" sz="3000">
              <a:effectLst/>
              <a:latin typeface="Montserrat Ultra"/>
              <a:ea typeface="Times New Roman" panose="02020603050405020304" pitchFamily="18" charset="0"/>
            </a:endParaRPr>
          </a:p>
        </p:txBody>
      </p:sp>
      <p:sp>
        <p:nvSpPr>
          <p:cNvPr id="17" name="Rectangle: Rounded Corners 16">
            <a:extLst>
              <a:ext uri="{FF2B5EF4-FFF2-40B4-BE49-F238E27FC236}">
                <a16:creationId xmlns:a16="http://schemas.microsoft.com/office/drawing/2014/main" id="{286ACE75-E145-4DBD-6605-21A611955541}"/>
              </a:ext>
            </a:extLst>
          </p:cNvPr>
          <p:cNvSpPr/>
          <p:nvPr/>
        </p:nvSpPr>
        <p:spPr>
          <a:xfrm>
            <a:off x="9525000" y="9073653"/>
            <a:ext cx="8001006" cy="794247"/>
          </a:xfrm>
          <a:prstGeom prst="roundRect">
            <a:avLst/>
          </a:prstGeom>
          <a:solidFill>
            <a:schemeClr val="tx2">
              <a:lumMod val="5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vi-VN" sz="3000">
                <a:effectLst/>
                <a:latin typeface="Montserrat Ultra"/>
                <a:ea typeface="Times New Roman" panose="02020603050405020304" pitchFamily="18" charset="0"/>
              </a:rPr>
              <a:t>Mã code gửi dữ liệu độ ẩm lên MQTT broker</a:t>
            </a:r>
            <a:endParaRPr lang="en-US" sz="3000">
              <a:effectLst/>
              <a:latin typeface="Montserrat Ultra"/>
              <a:ea typeface="Times New Roman" panose="02020603050405020304" pitchFamily="18" charset="0"/>
            </a:endParaRPr>
          </a:p>
        </p:txBody>
      </p:sp>
    </p:spTree>
    <p:extLst>
      <p:ext uri="{BB962C8B-B14F-4D97-AF65-F5344CB8AC3E}">
        <p14:creationId xmlns:p14="http://schemas.microsoft.com/office/powerpoint/2010/main" val="3039520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grpSp>
        <p:nvGrpSpPr>
          <p:cNvPr id="2" name="Group 2"/>
          <p:cNvGrpSpPr/>
          <p:nvPr/>
        </p:nvGrpSpPr>
        <p:grpSpPr>
          <a:xfrm>
            <a:off x="0" y="1538906"/>
            <a:ext cx="18288000" cy="8748094"/>
            <a:chOff x="0" y="0"/>
            <a:chExt cx="4816593" cy="2304025"/>
          </a:xfrm>
        </p:grpSpPr>
        <p:sp>
          <p:nvSpPr>
            <p:cNvPr id="3" name="Freeform 3"/>
            <p:cNvSpPr/>
            <p:nvPr/>
          </p:nvSpPr>
          <p:spPr>
            <a:xfrm>
              <a:off x="0" y="0"/>
              <a:ext cx="4816592" cy="2304025"/>
            </a:xfrm>
            <a:custGeom>
              <a:avLst/>
              <a:gdLst/>
              <a:ahLst/>
              <a:cxnLst/>
              <a:rect l="l" t="t" r="r" b="b"/>
              <a:pathLst>
                <a:path w="4816592" h="2304025">
                  <a:moveTo>
                    <a:pt x="0" y="0"/>
                  </a:moveTo>
                  <a:lnTo>
                    <a:pt x="4816592" y="0"/>
                  </a:lnTo>
                  <a:lnTo>
                    <a:pt x="4816592" y="2304025"/>
                  </a:lnTo>
                  <a:lnTo>
                    <a:pt x="0" y="2304025"/>
                  </a:lnTo>
                  <a:close/>
                </a:path>
              </a:pathLst>
            </a:custGeom>
            <a:solidFill>
              <a:srgbClr val="216C53"/>
            </a:solidFill>
          </p:spPr>
        </p:sp>
        <p:sp>
          <p:nvSpPr>
            <p:cNvPr id="4" name="TextBox 4"/>
            <p:cNvSpPr txBox="1"/>
            <p:nvPr/>
          </p:nvSpPr>
          <p:spPr>
            <a:xfrm>
              <a:off x="0" y="-38100"/>
              <a:ext cx="4816593" cy="2342125"/>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00000">
            <a:off x="104775" y="8923950"/>
            <a:ext cx="1238718" cy="1238718"/>
          </a:xfrm>
          <a:custGeom>
            <a:avLst/>
            <a:gdLst/>
            <a:ahLst/>
            <a:cxnLst/>
            <a:rect l="l" t="t" r="r" b="b"/>
            <a:pathLst>
              <a:path w="1238718" h="1238718">
                <a:moveTo>
                  <a:pt x="0" y="0"/>
                </a:moveTo>
                <a:lnTo>
                  <a:pt x="1238718" y="0"/>
                </a:lnTo>
                <a:lnTo>
                  <a:pt x="1238718" y="1238718"/>
                </a:lnTo>
                <a:lnTo>
                  <a:pt x="0" y="12387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3111488" y="2709792"/>
            <a:ext cx="4573479" cy="3926537"/>
            <a:chOff x="0" y="0"/>
            <a:chExt cx="6097972" cy="5235383"/>
          </a:xfrm>
        </p:grpSpPr>
        <p:pic>
          <p:nvPicPr>
            <p:cNvPr id="7" name="Picture 7"/>
            <p:cNvPicPr>
              <a:picLocks noChangeAspect="1"/>
            </p:cNvPicPr>
            <p:nvPr/>
          </p:nvPicPr>
          <p:blipFill>
            <a:blip r:embed="rId4"/>
            <a:srcRect t="7072" b="7072"/>
            <a:stretch>
              <a:fillRect/>
            </a:stretch>
          </p:blipFill>
          <p:spPr>
            <a:xfrm>
              <a:off x="0" y="0"/>
              <a:ext cx="6097972" cy="5235383"/>
            </a:xfrm>
            <a:prstGeom prst="rect">
              <a:avLst/>
            </a:prstGeom>
          </p:spPr>
        </p:pic>
      </p:grpSp>
      <p:sp>
        <p:nvSpPr>
          <p:cNvPr id="8" name="TextBox 8"/>
          <p:cNvSpPr txBox="1"/>
          <p:nvPr/>
        </p:nvSpPr>
        <p:spPr>
          <a:xfrm>
            <a:off x="3311642" y="7888604"/>
            <a:ext cx="4173172" cy="1369696"/>
          </a:xfrm>
          <a:prstGeom prst="rect">
            <a:avLst/>
          </a:prstGeom>
        </p:spPr>
        <p:txBody>
          <a:bodyPr lIns="0" tIns="0" rIns="0" bIns="0" rtlCol="0" anchor="t">
            <a:spAutoFit/>
          </a:bodyPr>
          <a:lstStyle/>
          <a:p>
            <a:pPr algn="ctr">
              <a:lnSpc>
                <a:spcPts val="5564"/>
              </a:lnSpc>
            </a:pPr>
            <a:r>
              <a:rPr lang="en-US" sz="3499">
                <a:solidFill>
                  <a:srgbClr val="FFFEF2"/>
                </a:solidFill>
                <a:latin typeface="Montserrat"/>
              </a:rPr>
              <a:t>Cung cấp Oxi cho cây trồng</a:t>
            </a:r>
          </a:p>
        </p:txBody>
      </p:sp>
      <p:sp>
        <p:nvSpPr>
          <p:cNvPr id="9" name="TextBox 9"/>
          <p:cNvSpPr txBox="1"/>
          <p:nvPr/>
        </p:nvSpPr>
        <p:spPr>
          <a:xfrm>
            <a:off x="2602761" y="7198304"/>
            <a:ext cx="5590934" cy="669925"/>
          </a:xfrm>
          <a:prstGeom prst="rect">
            <a:avLst/>
          </a:prstGeom>
        </p:spPr>
        <p:txBody>
          <a:bodyPr lIns="0" tIns="0" rIns="0" bIns="0" rtlCol="0" anchor="t">
            <a:spAutoFit/>
          </a:bodyPr>
          <a:lstStyle/>
          <a:p>
            <a:pPr algn="ctr">
              <a:lnSpc>
                <a:spcPts val="5599"/>
              </a:lnSpc>
              <a:spcBef>
                <a:spcPct val="0"/>
              </a:spcBef>
            </a:pPr>
            <a:r>
              <a:rPr lang="en-US" sz="3999" spc="195">
                <a:solidFill>
                  <a:srgbClr val="FFFEF2"/>
                </a:solidFill>
                <a:latin typeface="Montserrat Ultra-Bold"/>
              </a:rPr>
              <a:t>QUẠT THÔNG GIÓ</a:t>
            </a:r>
          </a:p>
        </p:txBody>
      </p:sp>
      <p:grpSp>
        <p:nvGrpSpPr>
          <p:cNvPr id="10" name="Group 10"/>
          <p:cNvGrpSpPr/>
          <p:nvPr/>
        </p:nvGrpSpPr>
        <p:grpSpPr>
          <a:xfrm>
            <a:off x="10603033" y="2709792"/>
            <a:ext cx="4573479" cy="3926537"/>
            <a:chOff x="0" y="0"/>
            <a:chExt cx="6097972" cy="5235383"/>
          </a:xfrm>
        </p:grpSpPr>
        <p:pic>
          <p:nvPicPr>
            <p:cNvPr id="11" name="Picture 11"/>
            <p:cNvPicPr>
              <a:picLocks noChangeAspect="1"/>
            </p:cNvPicPr>
            <p:nvPr/>
          </p:nvPicPr>
          <p:blipFill>
            <a:blip r:embed="rId5"/>
            <a:srcRect t="7072" b="7072"/>
            <a:stretch>
              <a:fillRect/>
            </a:stretch>
          </p:blipFill>
          <p:spPr>
            <a:xfrm>
              <a:off x="0" y="0"/>
              <a:ext cx="6097972" cy="5235383"/>
            </a:xfrm>
            <a:prstGeom prst="rect">
              <a:avLst/>
            </a:prstGeom>
          </p:spPr>
        </p:pic>
      </p:grpSp>
      <p:sp>
        <p:nvSpPr>
          <p:cNvPr id="12" name="TextBox 12"/>
          <p:cNvSpPr txBox="1"/>
          <p:nvPr/>
        </p:nvSpPr>
        <p:spPr>
          <a:xfrm>
            <a:off x="9152112" y="7888604"/>
            <a:ext cx="7475320" cy="1369696"/>
          </a:xfrm>
          <a:prstGeom prst="rect">
            <a:avLst/>
          </a:prstGeom>
        </p:spPr>
        <p:txBody>
          <a:bodyPr lIns="0" tIns="0" rIns="0" bIns="0" rtlCol="0" anchor="t">
            <a:spAutoFit/>
          </a:bodyPr>
          <a:lstStyle/>
          <a:p>
            <a:pPr algn="ctr">
              <a:lnSpc>
                <a:spcPts val="5564"/>
              </a:lnSpc>
            </a:pPr>
            <a:r>
              <a:rPr lang="en-US" sz="3499">
                <a:solidFill>
                  <a:srgbClr val="FFFEF2"/>
                </a:solidFill>
                <a:latin typeface="Montserrat"/>
              </a:rPr>
              <a:t>Đảm bảo độ ẩm môi trường sống cho cây trồng</a:t>
            </a:r>
          </a:p>
        </p:txBody>
      </p:sp>
      <p:sp>
        <p:nvSpPr>
          <p:cNvPr id="13" name="TextBox 13"/>
          <p:cNvSpPr txBox="1"/>
          <p:nvPr/>
        </p:nvSpPr>
        <p:spPr>
          <a:xfrm>
            <a:off x="10094305" y="7198304"/>
            <a:ext cx="5590934" cy="669925"/>
          </a:xfrm>
          <a:prstGeom prst="rect">
            <a:avLst/>
          </a:prstGeom>
        </p:spPr>
        <p:txBody>
          <a:bodyPr lIns="0" tIns="0" rIns="0" bIns="0" rtlCol="0" anchor="t">
            <a:spAutoFit/>
          </a:bodyPr>
          <a:lstStyle/>
          <a:p>
            <a:pPr algn="ctr">
              <a:lnSpc>
                <a:spcPts val="5599"/>
              </a:lnSpc>
              <a:spcBef>
                <a:spcPct val="0"/>
              </a:spcBef>
            </a:pPr>
            <a:r>
              <a:rPr lang="en-US" sz="3999" spc="195">
                <a:solidFill>
                  <a:srgbClr val="FFFEF2"/>
                </a:solidFill>
                <a:latin typeface="Montserrat Bold"/>
              </a:rPr>
              <a:t>MÁY BƠM</a:t>
            </a:r>
          </a:p>
        </p:txBody>
      </p:sp>
      <p:grpSp>
        <p:nvGrpSpPr>
          <p:cNvPr id="14" name="Group 14"/>
          <p:cNvGrpSpPr/>
          <p:nvPr/>
        </p:nvGrpSpPr>
        <p:grpSpPr>
          <a:xfrm>
            <a:off x="17068103" y="1616"/>
            <a:ext cx="1177932" cy="1392235"/>
            <a:chOff x="0" y="0"/>
            <a:chExt cx="1570577" cy="1856313"/>
          </a:xfrm>
        </p:grpSpPr>
        <p:sp>
          <p:nvSpPr>
            <p:cNvPr id="15" name="Freeform 15"/>
            <p:cNvSpPr/>
            <p:nvPr/>
          </p:nvSpPr>
          <p:spPr>
            <a:xfrm>
              <a:off x="0" y="0"/>
              <a:ext cx="1570577" cy="1448857"/>
            </a:xfrm>
            <a:custGeom>
              <a:avLst/>
              <a:gdLst/>
              <a:ahLst/>
              <a:cxnLst/>
              <a:rect l="l" t="t" r="r" b="b"/>
              <a:pathLst>
                <a:path w="1570577" h="1448857">
                  <a:moveTo>
                    <a:pt x="0" y="0"/>
                  </a:moveTo>
                  <a:lnTo>
                    <a:pt x="1570577" y="0"/>
                  </a:lnTo>
                  <a:lnTo>
                    <a:pt x="1570577" y="1448857"/>
                  </a:lnTo>
                  <a:lnTo>
                    <a:pt x="0" y="14488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TextBox 16"/>
            <p:cNvSpPr txBox="1"/>
            <p:nvPr/>
          </p:nvSpPr>
          <p:spPr>
            <a:xfrm>
              <a:off x="0" y="1460087"/>
              <a:ext cx="1570577" cy="396225"/>
            </a:xfrm>
            <a:prstGeom prst="rect">
              <a:avLst/>
            </a:prstGeom>
          </p:spPr>
          <p:txBody>
            <a:bodyPr lIns="0" tIns="0" rIns="0" bIns="0" rtlCol="0" anchor="t">
              <a:spAutoFit/>
            </a:bodyPr>
            <a:lstStyle/>
            <a:p>
              <a:pPr algn="ctr">
                <a:lnSpc>
                  <a:spcPts val="2658"/>
                </a:lnSpc>
              </a:pPr>
              <a:r>
                <a:rPr lang="en-US" sz="1661" spc="255">
                  <a:solidFill>
                    <a:srgbClr val="2C6D44"/>
                  </a:solidFill>
                  <a:latin typeface="Glacial Indifference Bold"/>
                </a:rPr>
                <a:t>NHÓM 31</a:t>
              </a:r>
            </a:p>
          </p:txBody>
        </p:sp>
      </p:grpSp>
      <p:sp>
        <p:nvSpPr>
          <p:cNvPr id="17" name="Freeform 17"/>
          <p:cNvSpPr/>
          <p:nvPr/>
        </p:nvSpPr>
        <p:spPr>
          <a:xfrm>
            <a:off x="28575" y="38100"/>
            <a:ext cx="2264008" cy="1251647"/>
          </a:xfrm>
          <a:custGeom>
            <a:avLst/>
            <a:gdLst/>
            <a:ahLst/>
            <a:cxnLst/>
            <a:rect l="l" t="t" r="r" b="b"/>
            <a:pathLst>
              <a:path w="2264008" h="1251647">
                <a:moveTo>
                  <a:pt x="0" y="0"/>
                </a:moveTo>
                <a:lnTo>
                  <a:pt x="2264008" y="0"/>
                </a:lnTo>
                <a:lnTo>
                  <a:pt x="2264008" y="1251647"/>
                </a:lnTo>
                <a:lnTo>
                  <a:pt x="0" y="1251647"/>
                </a:lnTo>
                <a:lnTo>
                  <a:pt x="0" y="0"/>
                </a:lnTo>
                <a:close/>
              </a:path>
            </a:pathLst>
          </a:custGeom>
          <a:blipFill>
            <a:blip r:embed="rId8"/>
            <a:stretch>
              <a:fillRect/>
            </a:stretch>
          </a:blipFill>
        </p:spPr>
      </p:sp>
      <p:sp>
        <p:nvSpPr>
          <p:cNvPr id="18" name="TextBox 18"/>
          <p:cNvSpPr txBox="1"/>
          <p:nvPr/>
        </p:nvSpPr>
        <p:spPr>
          <a:xfrm>
            <a:off x="4000494" y="175864"/>
            <a:ext cx="10287012" cy="1053266"/>
          </a:xfrm>
          <a:prstGeom prst="rect">
            <a:avLst/>
          </a:prstGeom>
        </p:spPr>
        <p:txBody>
          <a:bodyPr lIns="0" tIns="0" rIns="0" bIns="0" rtlCol="0" anchor="t">
            <a:spAutoFit/>
          </a:bodyPr>
          <a:lstStyle/>
          <a:p>
            <a:pPr algn="ctr">
              <a:lnSpc>
                <a:spcPts val="8620"/>
              </a:lnSpc>
              <a:spcBef>
                <a:spcPct val="0"/>
              </a:spcBef>
            </a:pPr>
            <a:r>
              <a:rPr lang="en-US" sz="6157" spc="301">
                <a:solidFill>
                  <a:srgbClr val="216C53"/>
                </a:solidFill>
                <a:latin typeface="Montserrat Bold"/>
                <a:ea typeface="Montserrat Bold"/>
              </a:rPr>
              <a:t>LINH K﻿IỆN SỬ DỤNG</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sp>
        <p:nvSpPr>
          <p:cNvPr id="2" name="Freeform 2"/>
          <p:cNvSpPr/>
          <p:nvPr/>
        </p:nvSpPr>
        <p:spPr>
          <a:xfrm>
            <a:off x="28575" y="38100"/>
            <a:ext cx="2264008" cy="1251647"/>
          </a:xfrm>
          <a:custGeom>
            <a:avLst/>
            <a:gdLst/>
            <a:ahLst/>
            <a:cxnLst/>
            <a:rect l="l" t="t" r="r" b="b"/>
            <a:pathLst>
              <a:path w="2264008" h="1251647">
                <a:moveTo>
                  <a:pt x="0" y="0"/>
                </a:moveTo>
                <a:lnTo>
                  <a:pt x="2264008" y="0"/>
                </a:lnTo>
                <a:lnTo>
                  <a:pt x="2264008" y="1251647"/>
                </a:lnTo>
                <a:lnTo>
                  <a:pt x="0" y="1251647"/>
                </a:lnTo>
                <a:lnTo>
                  <a:pt x="0" y="0"/>
                </a:lnTo>
                <a:close/>
              </a:path>
            </a:pathLst>
          </a:custGeom>
          <a:blipFill>
            <a:blip r:embed="rId2"/>
            <a:stretch>
              <a:fillRect/>
            </a:stretch>
          </a:blipFill>
        </p:spPr>
      </p:sp>
      <p:sp>
        <p:nvSpPr>
          <p:cNvPr id="7" name="TextBox 9">
            <a:extLst>
              <a:ext uri="{FF2B5EF4-FFF2-40B4-BE49-F238E27FC236}">
                <a16:creationId xmlns:a16="http://schemas.microsoft.com/office/drawing/2014/main" id="{EACBCDE1-F457-02CB-4D2B-28F32E1EC54E}"/>
              </a:ext>
            </a:extLst>
          </p:cNvPr>
          <p:cNvSpPr txBox="1"/>
          <p:nvPr/>
        </p:nvSpPr>
        <p:spPr>
          <a:xfrm>
            <a:off x="4000494" y="175864"/>
            <a:ext cx="10287012" cy="1053266"/>
          </a:xfrm>
          <a:prstGeom prst="rect">
            <a:avLst/>
          </a:prstGeom>
        </p:spPr>
        <p:txBody>
          <a:bodyPr lIns="0" tIns="0" rIns="0" bIns="0" rtlCol="0" anchor="t">
            <a:spAutoFit/>
          </a:bodyPr>
          <a:lstStyle/>
          <a:p>
            <a:pPr algn="ctr">
              <a:lnSpc>
                <a:spcPts val="8620"/>
              </a:lnSpc>
              <a:spcBef>
                <a:spcPct val="0"/>
              </a:spcBef>
            </a:pPr>
            <a:r>
              <a:rPr lang="en-US" sz="6157" spc="301">
                <a:solidFill>
                  <a:srgbClr val="216C53"/>
                </a:solidFill>
                <a:latin typeface="Montserrat Bold"/>
              </a:rPr>
              <a:t>MÔ HÌNH CHỨC NĂNG</a:t>
            </a:r>
          </a:p>
        </p:txBody>
      </p:sp>
      <p:grpSp>
        <p:nvGrpSpPr>
          <p:cNvPr id="8" name="Group 9">
            <a:extLst>
              <a:ext uri="{FF2B5EF4-FFF2-40B4-BE49-F238E27FC236}">
                <a16:creationId xmlns:a16="http://schemas.microsoft.com/office/drawing/2014/main" id="{996D5FB6-6B63-67DA-1AE4-C4C8ECC66A2A}"/>
              </a:ext>
            </a:extLst>
          </p:cNvPr>
          <p:cNvGrpSpPr/>
          <p:nvPr/>
        </p:nvGrpSpPr>
        <p:grpSpPr>
          <a:xfrm>
            <a:off x="17068103" y="1616"/>
            <a:ext cx="1177932" cy="1392235"/>
            <a:chOff x="0" y="0"/>
            <a:chExt cx="1570577" cy="1856313"/>
          </a:xfrm>
        </p:grpSpPr>
        <p:sp>
          <p:nvSpPr>
            <p:cNvPr id="9" name="Freeform 10">
              <a:extLst>
                <a:ext uri="{FF2B5EF4-FFF2-40B4-BE49-F238E27FC236}">
                  <a16:creationId xmlns:a16="http://schemas.microsoft.com/office/drawing/2014/main" id="{36FC9F5E-6A5F-1E1D-0414-DDFD6027FC21}"/>
                </a:ext>
              </a:extLst>
            </p:cNvPr>
            <p:cNvSpPr/>
            <p:nvPr/>
          </p:nvSpPr>
          <p:spPr>
            <a:xfrm>
              <a:off x="0" y="0"/>
              <a:ext cx="1570577" cy="1448857"/>
            </a:xfrm>
            <a:custGeom>
              <a:avLst/>
              <a:gdLst/>
              <a:ahLst/>
              <a:cxnLst/>
              <a:rect l="l" t="t" r="r" b="b"/>
              <a:pathLst>
                <a:path w="1570577" h="1448857">
                  <a:moveTo>
                    <a:pt x="0" y="0"/>
                  </a:moveTo>
                  <a:lnTo>
                    <a:pt x="1570577" y="0"/>
                  </a:lnTo>
                  <a:lnTo>
                    <a:pt x="1570577" y="1448857"/>
                  </a:lnTo>
                  <a:lnTo>
                    <a:pt x="0" y="14488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1">
              <a:extLst>
                <a:ext uri="{FF2B5EF4-FFF2-40B4-BE49-F238E27FC236}">
                  <a16:creationId xmlns:a16="http://schemas.microsoft.com/office/drawing/2014/main" id="{BB2D7BD0-7A43-497F-C5BD-8038A29C9642}"/>
                </a:ext>
              </a:extLst>
            </p:cNvPr>
            <p:cNvSpPr txBox="1"/>
            <p:nvPr/>
          </p:nvSpPr>
          <p:spPr>
            <a:xfrm>
              <a:off x="0" y="1460087"/>
              <a:ext cx="1570577" cy="396225"/>
            </a:xfrm>
            <a:prstGeom prst="rect">
              <a:avLst/>
            </a:prstGeom>
          </p:spPr>
          <p:txBody>
            <a:bodyPr lIns="0" tIns="0" rIns="0" bIns="0" rtlCol="0" anchor="t">
              <a:spAutoFit/>
            </a:bodyPr>
            <a:lstStyle/>
            <a:p>
              <a:pPr algn="ctr">
                <a:lnSpc>
                  <a:spcPts val="2658"/>
                </a:lnSpc>
              </a:pPr>
              <a:r>
                <a:rPr lang="en-US" sz="1661" spc="255">
                  <a:solidFill>
                    <a:srgbClr val="2C6D44"/>
                  </a:solidFill>
                  <a:latin typeface="Glacial Indifference Bold"/>
                </a:rPr>
                <a:t>NHÓM 31</a:t>
              </a:r>
            </a:p>
          </p:txBody>
        </p:sp>
      </p:grpSp>
      <p:sp>
        <p:nvSpPr>
          <p:cNvPr id="11" name="TextBox 7">
            <a:extLst>
              <a:ext uri="{FF2B5EF4-FFF2-40B4-BE49-F238E27FC236}">
                <a16:creationId xmlns:a16="http://schemas.microsoft.com/office/drawing/2014/main" id="{FBC3FC60-3F87-C160-D4FE-77A643DDD21B}"/>
              </a:ext>
            </a:extLst>
          </p:cNvPr>
          <p:cNvSpPr txBox="1"/>
          <p:nvPr/>
        </p:nvSpPr>
        <p:spPr>
          <a:xfrm>
            <a:off x="223597" y="1594347"/>
            <a:ext cx="11180063" cy="582211"/>
          </a:xfrm>
          <a:prstGeom prst="rect">
            <a:avLst/>
          </a:prstGeom>
        </p:spPr>
        <p:txBody>
          <a:bodyPr lIns="0" tIns="0" rIns="0" bIns="0" rtlCol="0" anchor="t">
            <a:spAutoFit/>
          </a:bodyPr>
          <a:lstStyle/>
          <a:p>
            <a:pPr>
              <a:lnSpc>
                <a:spcPts val="4900"/>
              </a:lnSpc>
              <a:spcBef>
                <a:spcPct val="0"/>
              </a:spcBef>
            </a:pPr>
            <a:r>
              <a:rPr lang="en-US" sz="3500" spc="171">
                <a:solidFill>
                  <a:srgbClr val="216C53"/>
                </a:solidFill>
                <a:latin typeface="Montserrat Ultra-Bold"/>
              </a:rPr>
              <a:t>SỬ DỤNG GIAO THỨC MQTT</a:t>
            </a:r>
          </a:p>
        </p:txBody>
      </p:sp>
      <p:sp>
        <p:nvSpPr>
          <p:cNvPr id="3" name="TextBox 6">
            <a:extLst>
              <a:ext uri="{FF2B5EF4-FFF2-40B4-BE49-F238E27FC236}">
                <a16:creationId xmlns:a16="http://schemas.microsoft.com/office/drawing/2014/main" id="{5CA7D9D5-144C-7632-CC59-278B88DF46DE}"/>
              </a:ext>
            </a:extLst>
          </p:cNvPr>
          <p:cNvSpPr txBox="1"/>
          <p:nvPr/>
        </p:nvSpPr>
        <p:spPr>
          <a:xfrm>
            <a:off x="528397" y="2400300"/>
            <a:ext cx="17531003" cy="2463623"/>
          </a:xfrm>
          <a:prstGeom prst="rect">
            <a:avLst/>
          </a:prstGeom>
        </p:spPr>
        <p:txBody>
          <a:bodyPr wrap="square" lIns="0" tIns="0" rIns="0" bIns="0" rtlCol="0" anchor="t">
            <a:spAutoFit/>
          </a:bodyPr>
          <a:lstStyle/>
          <a:p>
            <a:pPr algn="just">
              <a:spcBef>
                <a:spcPct val="0"/>
              </a:spcBef>
            </a:pPr>
            <a:r>
              <a:rPr lang="vi-VN" sz="3000" b="1" spc="147">
                <a:solidFill>
                  <a:srgbClr val="000000"/>
                </a:solidFill>
                <a:latin typeface="Montserrat Ultra"/>
                <a:ea typeface="Cambria Math" panose="02040503050406030204" pitchFamily="18" charset="0"/>
                <a:cs typeface="Microsoft Uighur" panose="02000000000000000000" pitchFamily="2" charset="-78"/>
              </a:rPr>
              <a:t>Trên client SB1: </a:t>
            </a:r>
            <a:r>
              <a:rPr lang="vi-VN" sz="3000" spc="147">
                <a:solidFill>
                  <a:srgbClr val="000000"/>
                </a:solidFill>
                <a:latin typeface="Montserrat Ultra"/>
                <a:ea typeface="Cambria Math" panose="02040503050406030204" pitchFamily="18" charset="0"/>
                <a:cs typeface="Microsoft Uighur" panose="02000000000000000000" pitchFamily="2" charset="-78"/>
              </a:rPr>
              <a:t>Tạo một vòng lặp trong hàm main() để đọc giá trị nhiệt độ từ cảm biến analog 9 và</a:t>
            </a:r>
          </a:p>
          <a:p>
            <a:pPr algn="just">
              <a:lnSpc>
                <a:spcPct val="150000"/>
              </a:lnSpc>
              <a:spcBef>
                <a:spcPct val="0"/>
              </a:spcBef>
            </a:pPr>
            <a:r>
              <a:rPr lang="vi-VN" sz="3000" spc="147">
                <a:solidFill>
                  <a:srgbClr val="000000"/>
                </a:solidFill>
                <a:latin typeface="Montserrat Ultra"/>
                <a:ea typeface="Cambria Math" panose="02040503050406030204" pitchFamily="18" charset="0"/>
                <a:cs typeface="Microsoft Uighur" panose="02000000000000000000" pitchFamily="2" charset="-78"/>
              </a:rPr>
              <a:t>đọc giá trị độ ẩm từ cảm biến analog 8 sao cho không bị lặp giá trị.</a:t>
            </a:r>
          </a:p>
          <a:p>
            <a:pPr marL="914400" lvl="1" indent="-457200" algn="just">
              <a:lnSpc>
                <a:spcPct val="150000"/>
              </a:lnSpc>
              <a:spcBef>
                <a:spcPct val="0"/>
              </a:spcBef>
              <a:buFont typeface="Wingdings" panose="05000000000000000000" pitchFamily="2" charset="2"/>
              <a:buChar char="§"/>
            </a:pPr>
            <a:r>
              <a:rPr lang="vi-VN" sz="3000" spc="147">
                <a:solidFill>
                  <a:srgbClr val="000000"/>
                </a:solidFill>
                <a:latin typeface="Montserrat Ultra"/>
                <a:ea typeface="Cambria Math" panose="02040503050406030204" pitchFamily="18" charset="0"/>
                <a:cs typeface="Microsoft Uighur" panose="02000000000000000000" pitchFamily="2" charset="-78"/>
              </a:rPr>
              <a:t>Nếu nhietdo != temp1 </a:t>
            </a:r>
            <a:r>
              <a:rPr lang="vi-VN" sz="3000" spc="147">
                <a:solidFill>
                  <a:srgbClr val="000000"/>
                </a:solidFill>
                <a:latin typeface="Montserrat Ultra"/>
                <a:ea typeface="Cambria Math" panose="02040503050406030204" pitchFamily="18" charset="0"/>
                <a:cs typeface="Microsoft Uighur" panose="02000000000000000000" pitchFamily="2" charset="-78"/>
                <a:sym typeface="Symbol" panose="05050102010706020507" pitchFamily="18" charset="2"/>
              </a:rPr>
              <a:t> T</a:t>
            </a:r>
            <a:r>
              <a:rPr lang="vi-VN" sz="3000" spc="147">
                <a:solidFill>
                  <a:srgbClr val="000000"/>
                </a:solidFill>
                <a:latin typeface="Montserrat Ultra"/>
                <a:ea typeface="Cambria Math" panose="02040503050406030204" pitchFamily="18" charset="0"/>
                <a:cs typeface="Microsoft Uighur" panose="02000000000000000000" pitchFamily="2" charset="-78"/>
              </a:rPr>
              <a:t>hực hiện upload thông qua hàm upload_Temperature. </a:t>
            </a:r>
          </a:p>
          <a:p>
            <a:pPr marL="914400" lvl="1" indent="-457200" algn="just">
              <a:lnSpc>
                <a:spcPct val="150000"/>
              </a:lnSpc>
              <a:spcBef>
                <a:spcPct val="0"/>
              </a:spcBef>
              <a:buFont typeface="Wingdings" panose="05000000000000000000" pitchFamily="2" charset="2"/>
              <a:buChar char="§"/>
            </a:pPr>
            <a:r>
              <a:rPr lang="vi-VN" sz="3000" spc="147">
                <a:solidFill>
                  <a:srgbClr val="000000"/>
                </a:solidFill>
                <a:latin typeface="Montserrat Ultra"/>
                <a:ea typeface="Cambria Math" panose="02040503050406030204" pitchFamily="18" charset="0"/>
                <a:cs typeface="Microsoft Uighur" panose="02000000000000000000" pitchFamily="2" charset="-78"/>
              </a:rPr>
              <a:t>Nếu doam != temp2 </a:t>
            </a:r>
            <a:r>
              <a:rPr lang="vi-VN" sz="3000" spc="147">
                <a:solidFill>
                  <a:srgbClr val="000000"/>
                </a:solidFill>
                <a:latin typeface="Montserrat Ultra"/>
                <a:ea typeface="Cambria Math" panose="02040503050406030204" pitchFamily="18" charset="0"/>
                <a:cs typeface="Microsoft Uighur" panose="02000000000000000000" pitchFamily="2" charset="-78"/>
                <a:sym typeface="Symbol" panose="05050102010706020507" pitchFamily="18" charset="2"/>
              </a:rPr>
              <a:t> T</a:t>
            </a:r>
            <a:r>
              <a:rPr lang="vi-VN" sz="3000" spc="147">
                <a:solidFill>
                  <a:srgbClr val="000000"/>
                </a:solidFill>
                <a:latin typeface="Montserrat Ultra"/>
                <a:ea typeface="Cambria Math" panose="02040503050406030204" pitchFamily="18" charset="0"/>
                <a:cs typeface="Microsoft Uighur" panose="02000000000000000000" pitchFamily="2" charset="-78"/>
              </a:rPr>
              <a:t>hực hiện upload thông qua hàm upload_Humedity</a:t>
            </a:r>
          </a:p>
        </p:txBody>
      </p:sp>
      <p:sp>
        <p:nvSpPr>
          <p:cNvPr id="15" name="TextBox 14">
            <a:extLst>
              <a:ext uri="{FF2B5EF4-FFF2-40B4-BE49-F238E27FC236}">
                <a16:creationId xmlns:a16="http://schemas.microsoft.com/office/drawing/2014/main" id="{780DBDD9-018A-2D64-101B-648C17A63A72}"/>
              </a:ext>
            </a:extLst>
          </p:cNvPr>
          <p:cNvSpPr txBox="1"/>
          <p:nvPr/>
        </p:nvSpPr>
        <p:spPr>
          <a:xfrm>
            <a:off x="4314089" y="5067300"/>
            <a:ext cx="10117021" cy="4093428"/>
          </a:xfrm>
          <a:prstGeom prst="rect">
            <a:avLst/>
          </a:prstGeom>
          <a:noFill/>
          <a:ln w="38100">
            <a:solidFill>
              <a:schemeClr val="tx2">
                <a:lumMod val="50000"/>
              </a:schemeClr>
            </a:solidFill>
          </a:ln>
        </p:spPr>
        <p:txBody>
          <a:bodyPr wrap="square">
            <a:spAutoFit/>
          </a:bodyPr>
          <a:lstStyle/>
          <a:p>
            <a:pPr>
              <a:spcBef>
                <a:spcPct val="0"/>
              </a:spcBef>
            </a:pPr>
            <a:r>
              <a:rPr lang="en-US" sz="2000" spc="147">
                <a:solidFill>
                  <a:srgbClr val="000000"/>
                </a:solidFill>
                <a:latin typeface="Courier New" panose="02070309020205020404" pitchFamily="49" charset="0"/>
                <a:ea typeface="Cambria Math" panose="02040503050406030204" pitchFamily="18" charset="0"/>
                <a:cs typeface="Courier New" panose="02070309020205020404" pitchFamily="49" charset="0"/>
              </a:rPr>
              <a:t>auto_connect()</a:t>
            </a:r>
          </a:p>
          <a:p>
            <a:pPr>
              <a:spcBef>
                <a:spcPct val="0"/>
              </a:spcBef>
            </a:pPr>
            <a:r>
              <a:rPr lang="en-US" sz="2000" spc="147">
                <a:solidFill>
                  <a:srgbClr val="000000"/>
                </a:solidFill>
                <a:latin typeface="Courier New" panose="02070309020205020404" pitchFamily="49" charset="0"/>
                <a:ea typeface="Cambria Math" panose="02040503050406030204" pitchFamily="18" charset="0"/>
                <a:cs typeface="Courier New" panose="02070309020205020404" pitchFamily="49" charset="0"/>
              </a:rPr>
              <a:t>templ = 0.0</a:t>
            </a:r>
          </a:p>
          <a:p>
            <a:pPr>
              <a:spcBef>
                <a:spcPct val="0"/>
              </a:spcBef>
            </a:pPr>
            <a:r>
              <a:rPr lang="en-US" sz="2000" spc="147">
                <a:solidFill>
                  <a:srgbClr val="000000"/>
                </a:solidFill>
                <a:latin typeface="Courier New" panose="02070309020205020404" pitchFamily="49" charset="0"/>
                <a:ea typeface="Cambria Math" panose="02040503050406030204" pitchFamily="18" charset="0"/>
                <a:cs typeface="Courier New" panose="02070309020205020404" pitchFamily="49" charset="0"/>
              </a:rPr>
              <a:t>temp2 = 0.0</a:t>
            </a:r>
          </a:p>
          <a:p>
            <a:pPr>
              <a:spcBef>
                <a:spcPct val="0"/>
              </a:spcBef>
            </a:pPr>
            <a:r>
              <a:rPr lang="en-US" sz="2000" spc="147">
                <a:solidFill>
                  <a:srgbClr val="000000"/>
                </a:solidFill>
                <a:latin typeface="Courier New" panose="02070309020205020404" pitchFamily="49" charset="0"/>
                <a:ea typeface="Cambria Math" panose="02040503050406030204" pitchFamily="18" charset="0"/>
                <a:cs typeface="Courier New" panose="02070309020205020404" pitchFamily="49" charset="0"/>
              </a:rPr>
              <a:t>while True:</a:t>
            </a:r>
          </a:p>
          <a:p>
            <a:pPr>
              <a:spcBef>
                <a:spcPct val="0"/>
              </a:spcBef>
            </a:pPr>
            <a:r>
              <a:rPr lang="en-US" sz="2000" spc="147">
                <a:solidFill>
                  <a:srgbClr val="000000"/>
                </a:solidFill>
                <a:latin typeface="Courier New" panose="02070309020205020404" pitchFamily="49" charset="0"/>
                <a:ea typeface="Cambria Math" panose="02040503050406030204" pitchFamily="18" charset="0"/>
                <a:cs typeface="Courier New" panose="02070309020205020404" pitchFamily="49" charset="0"/>
              </a:rPr>
              <a:t>	nhietdo= ((analogRead (9) *</a:t>
            </a:r>
            <a:r>
              <a:rPr lang="vi-VN" sz="2000" spc="147">
                <a:solidFill>
                  <a:srgbClr val="000000"/>
                </a:solidFill>
                <a:latin typeface="Courier New" panose="02070309020205020404" pitchFamily="49" charset="0"/>
                <a:ea typeface="Cambria Math" panose="02040503050406030204" pitchFamily="18" charset="0"/>
                <a:cs typeface="Courier New" panose="02070309020205020404" pitchFamily="49" charset="0"/>
              </a:rPr>
              <a:t> </a:t>
            </a:r>
            <a:r>
              <a:rPr lang="en-US" sz="2000" spc="147">
                <a:solidFill>
                  <a:srgbClr val="000000"/>
                </a:solidFill>
                <a:latin typeface="Courier New" panose="02070309020205020404" pitchFamily="49" charset="0"/>
                <a:ea typeface="Cambria Math" panose="02040503050406030204" pitchFamily="18" charset="0"/>
                <a:cs typeface="Courier New" panose="02070309020205020404" pitchFamily="49" charset="0"/>
              </a:rPr>
              <a:t>200.0)</a:t>
            </a:r>
            <a:r>
              <a:rPr lang="vi-VN" sz="2000" spc="147">
                <a:solidFill>
                  <a:srgbClr val="000000"/>
                </a:solidFill>
                <a:latin typeface="Courier New" panose="02070309020205020404" pitchFamily="49" charset="0"/>
                <a:ea typeface="Cambria Math" panose="02040503050406030204" pitchFamily="18" charset="0"/>
                <a:cs typeface="Courier New" panose="02070309020205020404" pitchFamily="49" charset="0"/>
              </a:rPr>
              <a:t> </a:t>
            </a:r>
            <a:r>
              <a:rPr lang="en-US" sz="2000" spc="147">
                <a:solidFill>
                  <a:srgbClr val="000000"/>
                </a:solidFill>
                <a:latin typeface="Courier New" panose="02070309020205020404" pitchFamily="49" charset="0"/>
                <a:ea typeface="Cambria Math" panose="02040503050406030204" pitchFamily="18" charset="0"/>
                <a:cs typeface="Courier New" panose="02070309020205020404" pitchFamily="49" charset="0"/>
              </a:rPr>
              <a:t>/</a:t>
            </a:r>
            <a:r>
              <a:rPr lang="vi-VN" sz="2000" spc="147">
                <a:solidFill>
                  <a:srgbClr val="000000"/>
                </a:solidFill>
                <a:latin typeface="Courier New" panose="02070309020205020404" pitchFamily="49" charset="0"/>
                <a:ea typeface="Cambria Math" panose="02040503050406030204" pitchFamily="18" charset="0"/>
                <a:cs typeface="Courier New" panose="02070309020205020404" pitchFamily="49" charset="0"/>
              </a:rPr>
              <a:t> </a:t>
            </a:r>
            <a:r>
              <a:rPr lang="en-US" sz="2000" spc="147">
                <a:solidFill>
                  <a:srgbClr val="000000"/>
                </a:solidFill>
                <a:latin typeface="Courier New" panose="02070309020205020404" pitchFamily="49" charset="0"/>
                <a:ea typeface="Cambria Math" panose="02040503050406030204" pitchFamily="18" charset="0"/>
                <a:cs typeface="Courier New" panose="02070309020205020404" pitchFamily="49" charset="0"/>
              </a:rPr>
              <a:t>1023.0)</a:t>
            </a:r>
            <a:r>
              <a:rPr lang="vi-VN" sz="2000" spc="147">
                <a:solidFill>
                  <a:srgbClr val="000000"/>
                </a:solidFill>
                <a:latin typeface="Courier New" panose="02070309020205020404" pitchFamily="49" charset="0"/>
                <a:ea typeface="Cambria Math" panose="02040503050406030204" pitchFamily="18" charset="0"/>
                <a:cs typeface="Courier New" panose="02070309020205020404" pitchFamily="49" charset="0"/>
              </a:rPr>
              <a:t> </a:t>
            </a:r>
            <a:r>
              <a:rPr lang="en-US" sz="2000" spc="147">
                <a:solidFill>
                  <a:srgbClr val="000000"/>
                </a:solidFill>
                <a:latin typeface="Courier New" panose="02070309020205020404" pitchFamily="49" charset="0"/>
                <a:ea typeface="Cambria Math" panose="02040503050406030204" pitchFamily="18" charset="0"/>
                <a:cs typeface="Courier New" panose="02070309020205020404" pitchFamily="49" charset="0"/>
              </a:rPr>
              <a:t>-</a:t>
            </a:r>
            <a:r>
              <a:rPr lang="vi-VN" sz="2000" spc="147">
                <a:solidFill>
                  <a:srgbClr val="000000"/>
                </a:solidFill>
                <a:latin typeface="Courier New" panose="02070309020205020404" pitchFamily="49" charset="0"/>
                <a:ea typeface="Cambria Math" panose="02040503050406030204" pitchFamily="18" charset="0"/>
                <a:cs typeface="Courier New" panose="02070309020205020404" pitchFamily="49" charset="0"/>
              </a:rPr>
              <a:t> </a:t>
            </a:r>
            <a:r>
              <a:rPr lang="en-US" sz="2000" spc="147">
                <a:solidFill>
                  <a:srgbClr val="000000"/>
                </a:solidFill>
                <a:latin typeface="Courier New" panose="02070309020205020404" pitchFamily="49" charset="0"/>
                <a:ea typeface="Cambria Math" panose="02040503050406030204" pitchFamily="18" charset="0"/>
                <a:cs typeface="Courier New" panose="02070309020205020404" pitchFamily="49" charset="0"/>
              </a:rPr>
              <a:t>100.0</a:t>
            </a:r>
          </a:p>
          <a:p>
            <a:pPr>
              <a:spcBef>
                <a:spcPct val="0"/>
              </a:spcBef>
            </a:pPr>
            <a:r>
              <a:rPr lang="en-US" sz="2000" spc="147">
                <a:solidFill>
                  <a:srgbClr val="000000"/>
                </a:solidFill>
                <a:latin typeface="Courier New" panose="02070309020205020404" pitchFamily="49" charset="0"/>
                <a:ea typeface="Cambria Math" panose="02040503050406030204" pitchFamily="18" charset="0"/>
                <a:cs typeface="Courier New" panose="02070309020205020404" pitchFamily="49" charset="0"/>
              </a:rPr>
              <a:t>	if nhietdo != temp1:</a:t>
            </a:r>
          </a:p>
          <a:p>
            <a:pPr>
              <a:spcBef>
                <a:spcPct val="0"/>
              </a:spcBef>
            </a:pPr>
            <a:r>
              <a:rPr lang="en-US" sz="2000" spc="147">
                <a:solidFill>
                  <a:srgbClr val="000000"/>
                </a:solidFill>
                <a:latin typeface="Courier New" panose="02070309020205020404" pitchFamily="49" charset="0"/>
                <a:ea typeface="Cambria Math" panose="02040503050406030204" pitchFamily="18" charset="0"/>
                <a:cs typeface="Courier New" panose="02070309020205020404" pitchFamily="49" charset="0"/>
              </a:rPr>
              <a:t>		templ= nhietdo</a:t>
            </a:r>
          </a:p>
          <a:p>
            <a:pPr>
              <a:spcBef>
                <a:spcPct val="0"/>
              </a:spcBef>
            </a:pPr>
            <a:r>
              <a:rPr lang="en-US" sz="2000" spc="147">
                <a:solidFill>
                  <a:srgbClr val="000000"/>
                </a:solidFill>
                <a:latin typeface="Courier New" panose="02070309020205020404" pitchFamily="49" charset="0"/>
                <a:ea typeface="Cambria Math" panose="02040503050406030204" pitchFamily="18" charset="0"/>
                <a:cs typeface="Courier New" panose="02070309020205020404" pitchFamily="49" charset="0"/>
              </a:rPr>
              <a:t>		upload_Temperature (nhietdo)	</a:t>
            </a:r>
          </a:p>
          <a:p>
            <a:pPr>
              <a:spcBef>
                <a:spcPct val="0"/>
              </a:spcBef>
            </a:pPr>
            <a:r>
              <a:rPr lang="en-US" sz="2000" spc="147">
                <a:solidFill>
                  <a:srgbClr val="000000"/>
                </a:solidFill>
                <a:latin typeface="Courier New" panose="02070309020205020404" pitchFamily="49" charset="0"/>
                <a:ea typeface="Cambria Math" panose="02040503050406030204" pitchFamily="18" charset="0"/>
                <a:cs typeface="Courier New" panose="02070309020205020404" pitchFamily="49" charset="0"/>
              </a:rPr>
              <a:t>	doam = analogRead(8)/10.0</a:t>
            </a:r>
          </a:p>
          <a:p>
            <a:pPr>
              <a:spcBef>
                <a:spcPct val="0"/>
              </a:spcBef>
            </a:pPr>
            <a:r>
              <a:rPr lang="en-US" sz="2000" spc="147">
                <a:solidFill>
                  <a:srgbClr val="000000"/>
                </a:solidFill>
                <a:latin typeface="Courier New" panose="02070309020205020404" pitchFamily="49" charset="0"/>
                <a:ea typeface="Cambria Math" panose="02040503050406030204" pitchFamily="18" charset="0"/>
                <a:cs typeface="Courier New" panose="02070309020205020404" pitchFamily="49" charset="0"/>
              </a:rPr>
              <a:t>	if doam != temp2:</a:t>
            </a:r>
          </a:p>
          <a:p>
            <a:pPr>
              <a:spcBef>
                <a:spcPct val="0"/>
              </a:spcBef>
            </a:pPr>
            <a:r>
              <a:rPr lang="en-US" sz="2000" spc="147">
                <a:solidFill>
                  <a:srgbClr val="000000"/>
                </a:solidFill>
                <a:latin typeface="Courier New" panose="02070309020205020404" pitchFamily="49" charset="0"/>
                <a:ea typeface="Cambria Math" panose="02040503050406030204" pitchFamily="18" charset="0"/>
                <a:cs typeface="Courier New" panose="02070309020205020404" pitchFamily="49" charset="0"/>
              </a:rPr>
              <a:t>		temp2 = doam</a:t>
            </a:r>
          </a:p>
          <a:p>
            <a:pPr>
              <a:spcBef>
                <a:spcPct val="0"/>
              </a:spcBef>
            </a:pPr>
            <a:r>
              <a:rPr lang="en-US" sz="2000" spc="147">
                <a:solidFill>
                  <a:srgbClr val="000000"/>
                </a:solidFill>
                <a:latin typeface="Courier New" panose="02070309020205020404" pitchFamily="49" charset="0"/>
                <a:ea typeface="Cambria Math" panose="02040503050406030204" pitchFamily="18" charset="0"/>
                <a:cs typeface="Courier New" panose="02070309020205020404" pitchFamily="49" charset="0"/>
              </a:rPr>
              <a:t>		upload_Humedity (doam)</a:t>
            </a:r>
          </a:p>
          <a:p>
            <a:pPr>
              <a:spcBef>
                <a:spcPct val="0"/>
              </a:spcBef>
            </a:pPr>
            <a:r>
              <a:rPr lang="en-US" sz="2000" spc="147">
                <a:solidFill>
                  <a:srgbClr val="000000"/>
                </a:solidFill>
                <a:latin typeface="Courier New" panose="02070309020205020404" pitchFamily="49" charset="0"/>
                <a:ea typeface="Cambria Math" panose="02040503050406030204" pitchFamily="18" charset="0"/>
                <a:cs typeface="Courier New" panose="02070309020205020404" pitchFamily="49" charset="0"/>
              </a:rPr>
              <a:t>	delay(16000)</a:t>
            </a:r>
          </a:p>
        </p:txBody>
      </p:sp>
      <p:sp>
        <p:nvSpPr>
          <p:cNvPr id="17" name="Rectangle: Rounded Corners 16">
            <a:extLst>
              <a:ext uri="{FF2B5EF4-FFF2-40B4-BE49-F238E27FC236}">
                <a16:creationId xmlns:a16="http://schemas.microsoft.com/office/drawing/2014/main" id="{286ACE75-E145-4DBD-6605-21A611955541}"/>
              </a:ext>
            </a:extLst>
          </p:cNvPr>
          <p:cNvSpPr/>
          <p:nvPr/>
        </p:nvSpPr>
        <p:spPr>
          <a:xfrm>
            <a:off x="4314089" y="9240689"/>
            <a:ext cx="10117021" cy="794247"/>
          </a:xfrm>
          <a:prstGeom prst="roundRect">
            <a:avLst/>
          </a:prstGeom>
          <a:solidFill>
            <a:schemeClr val="tx2">
              <a:lumMod val="5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vi-VN" sz="3000">
                <a:effectLst/>
                <a:latin typeface="Montserrat Ultra"/>
                <a:ea typeface="Times New Roman" panose="02020603050405020304" pitchFamily="18" charset="0"/>
              </a:rPr>
              <a:t>Mã code đọc giá trị từ cảm biến nhiệt độ và độ ẩm</a:t>
            </a:r>
            <a:endParaRPr lang="en-US" sz="3000">
              <a:effectLst/>
              <a:latin typeface="Montserrat Ultra"/>
              <a:ea typeface="Times New Roman" panose="02020603050405020304" pitchFamily="18" charset="0"/>
            </a:endParaRPr>
          </a:p>
        </p:txBody>
      </p:sp>
    </p:spTree>
    <p:extLst>
      <p:ext uri="{BB962C8B-B14F-4D97-AF65-F5344CB8AC3E}">
        <p14:creationId xmlns:p14="http://schemas.microsoft.com/office/powerpoint/2010/main" val="39620493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sp>
        <p:nvSpPr>
          <p:cNvPr id="2" name="Freeform 2"/>
          <p:cNvSpPr/>
          <p:nvPr/>
        </p:nvSpPr>
        <p:spPr>
          <a:xfrm>
            <a:off x="28575" y="38100"/>
            <a:ext cx="2264008" cy="1251647"/>
          </a:xfrm>
          <a:custGeom>
            <a:avLst/>
            <a:gdLst/>
            <a:ahLst/>
            <a:cxnLst/>
            <a:rect l="l" t="t" r="r" b="b"/>
            <a:pathLst>
              <a:path w="2264008" h="1251647">
                <a:moveTo>
                  <a:pt x="0" y="0"/>
                </a:moveTo>
                <a:lnTo>
                  <a:pt x="2264008" y="0"/>
                </a:lnTo>
                <a:lnTo>
                  <a:pt x="2264008" y="1251647"/>
                </a:lnTo>
                <a:lnTo>
                  <a:pt x="0" y="1251647"/>
                </a:lnTo>
                <a:lnTo>
                  <a:pt x="0" y="0"/>
                </a:lnTo>
                <a:close/>
              </a:path>
            </a:pathLst>
          </a:custGeom>
          <a:blipFill>
            <a:blip r:embed="rId2"/>
            <a:stretch>
              <a:fillRect/>
            </a:stretch>
          </a:blipFill>
        </p:spPr>
      </p:sp>
      <p:sp>
        <p:nvSpPr>
          <p:cNvPr id="7" name="TextBox 9">
            <a:extLst>
              <a:ext uri="{FF2B5EF4-FFF2-40B4-BE49-F238E27FC236}">
                <a16:creationId xmlns:a16="http://schemas.microsoft.com/office/drawing/2014/main" id="{EACBCDE1-F457-02CB-4D2B-28F32E1EC54E}"/>
              </a:ext>
            </a:extLst>
          </p:cNvPr>
          <p:cNvSpPr txBox="1"/>
          <p:nvPr/>
        </p:nvSpPr>
        <p:spPr>
          <a:xfrm>
            <a:off x="4000494" y="175864"/>
            <a:ext cx="10287012" cy="1053266"/>
          </a:xfrm>
          <a:prstGeom prst="rect">
            <a:avLst/>
          </a:prstGeom>
        </p:spPr>
        <p:txBody>
          <a:bodyPr lIns="0" tIns="0" rIns="0" bIns="0" rtlCol="0" anchor="t">
            <a:spAutoFit/>
          </a:bodyPr>
          <a:lstStyle/>
          <a:p>
            <a:pPr algn="ctr">
              <a:lnSpc>
                <a:spcPts val="8620"/>
              </a:lnSpc>
              <a:spcBef>
                <a:spcPct val="0"/>
              </a:spcBef>
            </a:pPr>
            <a:r>
              <a:rPr lang="en-US" sz="6157" spc="301">
                <a:solidFill>
                  <a:srgbClr val="216C53"/>
                </a:solidFill>
                <a:latin typeface="Montserrat Bold"/>
              </a:rPr>
              <a:t>MÔ HÌNH CHỨC NĂNG</a:t>
            </a:r>
          </a:p>
        </p:txBody>
      </p:sp>
      <p:grpSp>
        <p:nvGrpSpPr>
          <p:cNvPr id="8" name="Group 9">
            <a:extLst>
              <a:ext uri="{FF2B5EF4-FFF2-40B4-BE49-F238E27FC236}">
                <a16:creationId xmlns:a16="http://schemas.microsoft.com/office/drawing/2014/main" id="{996D5FB6-6B63-67DA-1AE4-C4C8ECC66A2A}"/>
              </a:ext>
            </a:extLst>
          </p:cNvPr>
          <p:cNvGrpSpPr/>
          <p:nvPr/>
        </p:nvGrpSpPr>
        <p:grpSpPr>
          <a:xfrm>
            <a:off x="17068103" y="1616"/>
            <a:ext cx="1177932" cy="1392235"/>
            <a:chOff x="0" y="0"/>
            <a:chExt cx="1570577" cy="1856313"/>
          </a:xfrm>
        </p:grpSpPr>
        <p:sp>
          <p:nvSpPr>
            <p:cNvPr id="9" name="Freeform 10">
              <a:extLst>
                <a:ext uri="{FF2B5EF4-FFF2-40B4-BE49-F238E27FC236}">
                  <a16:creationId xmlns:a16="http://schemas.microsoft.com/office/drawing/2014/main" id="{36FC9F5E-6A5F-1E1D-0414-DDFD6027FC21}"/>
                </a:ext>
              </a:extLst>
            </p:cNvPr>
            <p:cNvSpPr/>
            <p:nvPr/>
          </p:nvSpPr>
          <p:spPr>
            <a:xfrm>
              <a:off x="0" y="0"/>
              <a:ext cx="1570577" cy="1448857"/>
            </a:xfrm>
            <a:custGeom>
              <a:avLst/>
              <a:gdLst/>
              <a:ahLst/>
              <a:cxnLst/>
              <a:rect l="l" t="t" r="r" b="b"/>
              <a:pathLst>
                <a:path w="1570577" h="1448857">
                  <a:moveTo>
                    <a:pt x="0" y="0"/>
                  </a:moveTo>
                  <a:lnTo>
                    <a:pt x="1570577" y="0"/>
                  </a:lnTo>
                  <a:lnTo>
                    <a:pt x="1570577" y="1448857"/>
                  </a:lnTo>
                  <a:lnTo>
                    <a:pt x="0" y="14488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1">
              <a:extLst>
                <a:ext uri="{FF2B5EF4-FFF2-40B4-BE49-F238E27FC236}">
                  <a16:creationId xmlns:a16="http://schemas.microsoft.com/office/drawing/2014/main" id="{BB2D7BD0-7A43-497F-C5BD-8038A29C9642}"/>
                </a:ext>
              </a:extLst>
            </p:cNvPr>
            <p:cNvSpPr txBox="1"/>
            <p:nvPr/>
          </p:nvSpPr>
          <p:spPr>
            <a:xfrm>
              <a:off x="0" y="1460087"/>
              <a:ext cx="1570577" cy="396225"/>
            </a:xfrm>
            <a:prstGeom prst="rect">
              <a:avLst/>
            </a:prstGeom>
          </p:spPr>
          <p:txBody>
            <a:bodyPr lIns="0" tIns="0" rIns="0" bIns="0" rtlCol="0" anchor="t">
              <a:spAutoFit/>
            </a:bodyPr>
            <a:lstStyle/>
            <a:p>
              <a:pPr algn="ctr">
                <a:lnSpc>
                  <a:spcPts val="2658"/>
                </a:lnSpc>
              </a:pPr>
              <a:r>
                <a:rPr lang="en-US" sz="1661" spc="255">
                  <a:solidFill>
                    <a:srgbClr val="2C6D44"/>
                  </a:solidFill>
                  <a:latin typeface="Glacial Indifference Bold"/>
                </a:rPr>
                <a:t>NHÓM 31</a:t>
              </a:r>
            </a:p>
          </p:txBody>
        </p:sp>
      </p:grpSp>
      <p:sp>
        <p:nvSpPr>
          <p:cNvPr id="11" name="TextBox 7">
            <a:extLst>
              <a:ext uri="{FF2B5EF4-FFF2-40B4-BE49-F238E27FC236}">
                <a16:creationId xmlns:a16="http://schemas.microsoft.com/office/drawing/2014/main" id="{FBC3FC60-3F87-C160-D4FE-77A643DDD21B}"/>
              </a:ext>
            </a:extLst>
          </p:cNvPr>
          <p:cNvSpPr txBox="1"/>
          <p:nvPr/>
        </p:nvSpPr>
        <p:spPr>
          <a:xfrm>
            <a:off x="223597" y="1594347"/>
            <a:ext cx="11180063" cy="582211"/>
          </a:xfrm>
          <a:prstGeom prst="rect">
            <a:avLst/>
          </a:prstGeom>
        </p:spPr>
        <p:txBody>
          <a:bodyPr lIns="0" tIns="0" rIns="0" bIns="0" rtlCol="0" anchor="t">
            <a:spAutoFit/>
          </a:bodyPr>
          <a:lstStyle/>
          <a:p>
            <a:pPr>
              <a:lnSpc>
                <a:spcPts val="4900"/>
              </a:lnSpc>
              <a:spcBef>
                <a:spcPct val="0"/>
              </a:spcBef>
            </a:pPr>
            <a:r>
              <a:rPr lang="en-US" sz="3500" spc="171">
                <a:solidFill>
                  <a:srgbClr val="216C53"/>
                </a:solidFill>
                <a:latin typeface="Montserrat Ultra-Bold"/>
              </a:rPr>
              <a:t>SỬ DỤNG GIAO THỨC MQTT</a:t>
            </a:r>
          </a:p>
        </p:txBody>
      </p:sp>
      <p:sp>
        <p:nvSpPr>
          <p:cNvPr id="3" name="TextBox 6">
            <a:extLst>
              <a:ext uri="{FF2B5EF4-FFF2-40B4-BE49-F238E27FC236}">
                <a16:creationId xmlns:a16="http://schemas.microsoft.com/office/drawing/2014/main" id="{5CA7D9D5-144C-7632-CC59-278B88DF46DE}"/>
              </a:ext>
            </a:extLst>
          </p:cNvPr>
          <p:cNvSpPr txBox="1"/>
          <p:nvPr/>
        </p:nvSpPr>
        <p:spPr>
          <a:xfrm>
            <a:off x="528397" y="2400300"/>
            <a:ext cx="17531003" cy="2467599"/>
          </a:xfrm>
          <a:prstGeom prst="rect">
            <a:avLst/>
          </a:prstGeom>
        </p:spPr>
        <p:txBody>
          <a:bodyPr wrap="square" lIns="0" tIns="0" rIns="0" bIns="0" rtlCol="0" anchor="t">
            <a:spAutoFit/>
          </a:bodyPr>
          <a:lstStyle/>
          <a:p>
            <a:pPr algn="just">
              <a:spcBef>
                <a:spcPct val="0"/>
              </a:spcBef>
            </a:pPr>
            <a:r>
              <a:rPr lang="vi-VN" sz="3000" b="1" spc="147">
                <a:solidFill>
                  <a:srgbClr val="000000"/>
                </a:solidFill>
                <a:latin typeface="Montserrat Ultra"/>
                <a:ea typeface="Cambria Math" panose="02040503050406030204" pitchFamily="18" charset="0"/>
                <a:cs typeface="Microsoft Uighur" panose="02000000000000000000" pitchFamily="2" charset="-78"/>
              </a:rPr>
              <a:t>Trên client PC0: </a:t>
            </a:r>
            <a:r>
              <a:rPr lang="vi-VN" sz="3000" spc="147">
                <a:solidFill>
                  <a:srgbClr val="000000"/>
                </a:solidFill>
                <a:latin typeface="Montserrat Ultra"/>
                <a:ea typeface="Cambria Math" panose="02040503050406030204" pitchFamily="18" charset="0"/>
                <a:cs typeface="Microsoft Uighur" panose="02000000000000000000" pitchFamily="2" charset="-78"/>
              </a:rPr>
              <a:t>Tạo một vòng lặp trong hàm main() để đọc các thông báo mới từ broker. </a:t>
            </a:r>
          </a:p>
          <a:p>
            <a:pPr marL="914400" lvl="1" indent="-457200" algn="just">
              <a:lnSpc>
                <a:spcPct val="150000"/>
              </a:lnSpc>
              <a:spcBef>
                <a:spcPct val="0"/>
              </a:spcBef>
              <a:buFont typeface="Wingdings" panose="05000000000000000000" pitchFamily="2" charset="2"/>
              <a:buChar char="§"/>
            </a:pPr>
            <a:r>
              <a:rPr lang="vi-VN" sz="3000" spc="147">
                <a:solidFill>
                  <a:srgbClr val="000000"/>
                </a:solidFill>
                <a:latin typeface="Montserrat Ultra"/>
                <a:ea typeface="Cambria Math" panose="02040503050406030204" pitchFamily="18" charset="0"/>
                <a:cs typeface="Microsoft Uighur" panose="02000000000000000000" pitchFamily="2" charset="-78"/>
              </a:rPr>
              <a:t>2 lệnh gọi hàm để đăng ký (subscribe) các topics “NhietDo” và “DoAm” lên MQTT broker </a:t>
            </a:r>
          </a:p>
          <a:p>
            <a:pPr marL="914400" lvl="1" indent="-457200" algn="just">
              <a:lnSpc>
                <a:spcPct val="150000"/>
              </a:lnSpc>
              <a:spcBef>
                <a:spcPct val="0"/>
              </a:spcBef>
              <a:buFont typeface="Wingdings" panose="05000000000000000000" pitchFamily="2" charset="2"/>
              <a:buChar char="§"/>
            </a:pPr>
            <a:r>
              <a:rPr lang="vi-VN" sz="3000" spc="147">
                <a:solidFill>
                  <a:srgbClr val="000000"/>
                </a:solidFill>
                <a:latin typeface="Montserrat Ultra"/>
                <a:ea typeface="Cambria Math" panose="02040503050406030204" pitchFamily="18" charset="0"/>
                <a:cs typeface="Microsoft Uighur" panose="02000000000000000000" pitchFamily="2" charset="-78"/>
              </a:rPr>
              <a:t>chỉ được gọi một lần ngoài vòng lặp, đảm bảo rằng chỉ đăng ký một lần và sau đó chờ đợi các thông báo mới.</a:t>
            </a:r>
          </a:p>
        </p:txBody>
      </p:sp>
      <p:sp>
        <p:nvSpPr>
          <p:cNvPr id="15" name="TextBox 14">
            <a:extLst>
              <a:ext uri="{FF2B5EF4-FFF2-40B4-BE49-F238E27FC236}">
                <a16:creationId xmlns:a16="http://schemas.microsoft.com/office/drawing/2014/main" id="{780DBDD9-018A-2D64-101B-648C17A63A72}"/>
              </a:ext>
            </a:extLst>
          </p:cNvPr>
          <p:cNvSpPr txBox="1"/>
          <p:nvPr/>
        </p:nvSpPr>
        <p:spPr>
          <a:xfrm>
            <a:off x="4314089" y="5067300"/>
            <a:ext cx="10117021" cy="1938992"/>
          </a:xfrm>
          <a:prstGeom prst="rect">
            <a:avLst/>
          </a:prstGeom>
          <a:noFill/>
          <a:ln w="38100">
            <a:solidFill>
              <a:schemeClr val="tx2">
                <a:lumMod val="50000"/>
              </a:schemeClr>
            </a:solidFill>
          </a:ln>
        </p:spPr>
        <p:txBody>
          <a:bodyPr wrap="square">
            <a:spAutoFit/>
          </a:bodyPr>
          <a:lstStyle/>
          <a:p>
            <a:pPr>
              <a:spcBef>
                <a:spcPct val="0"/>
              </a:spcBef>
            </a:pPr>
            <a:r>
              <a:rPr lang="en-US" sz="2000" spc="147">
                <a:solidFill>
                  <a:srgbClr val="000000"/>
                </a:solidFill>
                <a:latin typeface="Courier New" panose="02070309020205020404" pitchFamily="49" charset="0"/>
                <a:ea typeface="Cambria Math" panose="02040503050406030204" pitchFamily="18" charset="0"/>
                <a:cs typeface="Courier New" panose="02070309020205020404" pitchFamily="49" charset="0"/>
              </a:rPr>
              <a:t>auto_connect()</a:t>
            </a:r>
          </a:p>
          <a:p>
            <a:pPr>
              <a:spcBef>
                <a:spcPct val="0"/>
              </a:spcBef>
            </a:pPr>
            <a:r>
              <a:rPr lang="en-US" sz="2000" spc="147">
                <a:solidFill>
                  <a:srgbClr val="000000"/>
                </a:solidFill>
                <a:latin typeface="Courier New" panose="02070309020205020404" pitchFamily="49" charset="0"/>
                <a:ea typeface="Cambria Math" panose="02040503050406030204" pitchFamily="18" charset="0"/>
                <a:cs typeface="Courier New" panose="02070309020205020404" pitchFamily="49" charset="0"/>
              </a:rPr>
              <a:t>mqttclient.subscribe("NhietDo")</a:t>
            </a:r>
          </a:p>
          <a:p>
            <a:pPr>
              <a:spcBef>
                <a:spcPct val="0"/>
              </a:spcBef>
            </a:pPr>
            <a:r>
              <a:rPr lang="en-US" sz="2000" spc="147">
                <a:solidFill>
                  <a:srgbClr val="000000"/>
                </a:solidFill>
                <a:latin typeface="Courier New" panose="02070309020205020404" pitchFamily="49" charset="0"/>
                <a:ea typeface="Cambria Math" panose="02040503050406030204" pitchFamily="18" charset="0"/>
                <a:cs typeface="Courier New" panose="02070309020205020404" pitchFamily="49" charset="0"/>
              </a:rPr>
              <a:t>mqttclient.subscribe ("DoAm")</a:t>
            </a:r>
          </a:p>
          <a:p>
            <a:pPr>
              <a:spcBef>
                <a:spcPct val="0"/>
              </a:spcBef>
            </a:pPr>
            <a:r>
              <a:rPr lang="en-US" sz="2000" spc="147">
                <a:solidFill>
                  <a:srgbClr val="000000"/>
                </a:solidFill>
                <a:latin typeface="Courier New" panose="02070309020205020404" pitchFamily="49" charset="0"/>
                <a:ea typeface="Cambria Math" panose="02040503050406030204" pitchFamily="18" charset="0"/>
                <a:cs typeface="Courier New" panose="02070309020205020404" pitchFamily="49" charset="0"/>
              </a:rPr>
              <a:t>while True:</a:t>
            </a:r>
          </a:p>
          <a:p>
            <a:pPr>
              <a:spcBef>
                <a:spcPct val="0"/>
              </a:spcBef>
            </a:pPr>
            <a:r>
              <a:rPr lang="en-US" sz="2000" spc="147">
                <a:solidFill>
                  <a:srgbClr val="000000"/>
                </a:solidFill>
                <a:latin typeface="Courier New" panose="02070309020205020404" pitchFamily="49" charset="0"/>
                <a:ea typeface="Cambria Math" panose="02040503050406030204" pitchFamily="18" charset="0"/>
                <a:cs typeface="Courier New" panose="02070309020205020404" pitchFamily="49" charset="0"/>
              </a:rPr>
              <a:t>	mqttclient.read_messages() </a:t>
            </a:r>
          </a:p>
          <a:p>
            <a:pPr>
              <a:spcBef>
                <a:spcPct val="0"/>
              </a:spcBef>
            </a:pPr>
            <a:r>
              <a:rPr lang="en-US" sz="2000" spc="147">
                <a:solidFill>
                  <a:srgbClr val="000000"/>
                </a:solidFill>
                <a:latin typeface="Courier New" panose="02070309020205020404" pitchFamily="49" charset="0"/>
                <a:ea typeface="Cambria Math" panose="02040503050406030204" pitchFamily="18" charset="0"/>
                <a:cs typeface="Courier New" panose="02070309020205020404" pitchFamily="49" charset="0"/>
              </a:rPr>
              <a:t>	delay(16000)</a:t>
            </a:r>
          </a:p>
        </p:txBody>
      </p:sp>
      <p:sp>
        <p:nvSpPr>
          <p:cNvPr id="17" name="Rectangle: Rounded Corners 16">
            <a:extLst>
              <a:ext uri="{FF2B5EF4-FFF2-40B4-BE49-F238E27FC236}">
                <a16:creationId xmlns:a16="http://schemas.microsoft.com/office/drawing/2014/main" id="{286ACE75-E145-4DBD-6605-21A611955541}"/>
              </a:ext>
            </a:extLst>
          </p:cNvPr>
          <p:cNvSpPr/>
          <p:nvPr/>
        </p:nvSpPr>
        <p:spPr>
          <a:xfrm>
            <a:off x="4314089" y="7069593"/>
            <a:ext cx="10132261" cy="794247"/>
          </a:xfrm>
          <a:prstGeom prst="roundRect">
            <a:avLst/>
          </a:prstGeom>
          <a:solidFill>
            <a:schemeClr val="tx2">
              <a:lumMod val="5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vi-VN" sz="3000">
                <a:effectLst/>
                <a:latin typeface="Montserrat Ultra"/>
                <a:ea typeface="Times New Roman" panose="02020603050405020304" pitchFamily="18" charset="0"/>
              </a:rPr>
              <a:t>Mã code đăng ký các kênh</a:t>
            </a:r>
            <a:endParaRPr lang="en-US" sz="3000">
              <a:effectLst/>
              <a:latin typeface="Montserrat Ultra"/>
              <a:ea typeface="Times New Roman" panose="02020603050405020304" pitchFamily="18" charset="0"/>
            </a:endParaRPr>
          </a:p>
        </p:txBody>
      </p:sp>
    </p:spTree>
    <p:extLst>
      <p:ext uri="{BB962C8B-B14F-4D97-AF65-F5344CB8AC3E}">
        <p14:creationId xmlns:p14="http://schemas.microsoft.com/office/powerpoint/2010/main" val="14299619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sp>
        <p:nvSpPr>
          <p:cNvPr id="2" name="Freeform 2"/>
          <p:cNvSpPr/>
          <p:nvPr/>
        </p:nvSpPr>
        <p:spPr>
          <a:xfrm>
            <a:off x="28575" y="38100"/>
            <a:ext cx="2264008" cy="1251647"/>
          </a:xfrm>
          <a:custGeom>
            <a:avLst/>
            <a:gdLst/>
            <a:ahLst/>
            <a:cxnLst/>
            <a:rect l="l" t="t" r="r" b="b"/>
            <a:pathLst>
              <a:path w="2264008" h="1251647">
                <a:moveTo>
                  <a:pt x="0" y="0"/>
                </a:moveTo>
                <a:lnTo>
                  <a:pt x="2264008" y="0"/>
                </a:lnTo>
                <a:lnTo>
                  <a:pt x="2264008" y="1251647"/>
                </a:lnTo>
                <a:lnTo>
                  <a:pt x="0" y="1251647"/>
                </a:lnTo>
                <a:lnTo>
                  <a:pt x="0" y="0"/>
                </a:lnTo>
                <a:close/>
              </a:path>
            </a:pathLst>
          </a:custGeom>
          <a:blipFill>
            <a:blip r:embed="rId2"/>
            <a:stretch>
              <a:fillRect/>
            </a:stretch>
          </a:blipFill>
        </p:spPr>
      </p:sp>
      <p:sp>
        <p:nvSpPr>
          <p:cNvPr id="7" name="TextBox 9">
            <a:extLst>
              <a:ext uri="{FF2B5EF4-FFF2-40B4-BE49-F238E27FC236}">
                <a16:creationId xmlns:a16="http://schemas.microsoft.com/office/drawing/2014/main" id="{EACBCDE1-F457-02CB-4D2B-28F32E1EC54E}"/>
              </a:ext>
            </a:extLst>
          </p:cNvPr>
          <p:cNvSpPr txBox="1"/>
          <p:nvPr/>
        </p:nvSpPr>
        <p:spPr>
          <a:xfrm>
            <a:off x="4000494" y="175864"/>
            <a:ext cx="10287012" cy="1053266"/>
          </a:xfrm>
          <a:prstGeom prst="rect">
            <a:avLst/>
          </a:prstGeom>
        </p:spPr>
        <p:txBody>
          <a:bodyPr lIns="0" tIns="0" rIns="0" bIns="0" rtlCol="0" anchor="t">
            <a:spAutoFit/>
          </a:bodyPr>
          <a:lstStyle/>
          <a:p>
            <a:pPr algn="ctr">
              <a:lnSpc>
                <a:spcPts val="8620"/>
              </a:lnSpc>
              <a:spcBef>
                <a:spcPct val="0"/>
              </a:spcBef>
            </a:pPr>
            <a:r>
              <a:rPr lang="en-US" sz="6157" spc="301">
                <a:solidFill>
                  <a:srgbClr val="216C53"/>
                </a:solidFill>
                <a:latin typeface="Montserrat Bold"/>
              </a:rPr>
              <a:t>MÔ HÌNH CHỨC NĂNG</a:t>
            </a:r>
          </a:p>
        </p:txBody>
      </p:sp>
      <p:grpSp>
        <p:nvGrpSpPr>
          <p:cNvPr id="8" name="Group 9">
            <a:extLst>
              <a:ext uri="{FF2B5EF4-FFF2-40B4-BE49-F238E27FC236}">
                <a16:creationId xmlns:a16="http://schemas.microsoft.com/office/drawing/2014/main" id="{996D5FB6-6B63-67DA-1AE4-C4C8ECC66A2A}"/>
              </a:ext>
            </a:extLst>
          </p:cNvPr>
          <p:cNvGrpSpPr/>
          <p:nvPr/>
        </p:nvGrpSpPr>
        <p:grpSpPr>
          <a:xfrm>
            <a:off x="17068103" y="1616"/>
            <a:ext cx="1177932" cy="1392235"/>
            <a:chOff x="0" y="0"/>
            <a:chExt cx="1570577" cy="1856313"/>
          </a:xfrm>
        </p:grpSpPr>
        <p:sp>
          <p:nvSpPr>
            <p:cNvPr id="9" name="Freeform 10">
              <a:extLst>
                <a:ext uri="{FF2B5EF4-FFF2-40B4-BE49-F238E27FC236}">
                  <a16:creationId xmlns:a16="http://schemas.microsoft.com/office/drawing/2014/main" id="{36FC9F5E-6A5F-1E1D-0414-DDFD6027FC21}"/>
                </a:ext>
              </a:extLst>
            </p:cNvPr>
            <p:cNvSpPr/>
            <p:nvPr/>
          </p:nvSpPr>
          <p:spPr>
            <a:xfrm>
              <a:off x="0" y="0"/>
              <a:ext cx="1570577" cy="1448857"/>
            </a:xfrm>
            <a:custGeom>
              <a:avLst/>
              <a:gdLst/>
              <a:ahLst/>
              <a:cxnLst/>
              <a:rect l="l" t="t" r="r" b="b"/>
              <a:pathLst>
                <a:path w="1570577" h="1448857">
                  <a:moveTo>
                    <a:pt x="0" y="0"/>
                  </a:moveTo>
                  <a:lnTo>
                    <a:pt x="1570577" y="0"/>
                  </a:lnTo>
                  <a:lnTo>
                    <a:pt x="1570577" y="1448857"/>
                  </a:lnTo>
                  <a:lnTo>
                    <a:pt x="0" y="14488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1">
              <a:extLst>
                <a:ext uri="{FF2B5EF4-FFF2-40B4-BE49-F238E27FC236}">
                  <a16:creationId xmlns:a16="http://schemas.microsoft.com/office/drawing/2014/main" id="{BB2D7BD0-7A43-497F-C5BD-8038A29C9642}"/>
                </a:ext>
              </a:extLst>
            </p:cNvPr>
            <p:cNvSpPr txBox="1"/>
            <p:nvPr/>
          </p:nvSpPr>
          <p:spPr>
            <a:xfrm>
              <a:off x="0" y="1460087"/>
              <a:ext cx="1570577" cy="396225"/>
            </a:xfrm>
            <a:prstGeom prst="rect">
              <a:avLst/>
            </a:prstGeom>
          </p:spPr>
          <p:txBody>
            <a:bodyPr lIns="0" tIns="0" rIns="0" bIns="0" rtlCol="0" anchor="t">
              <a:spAutoFit/>
            </a:bodyPr>
            <a:lstStyle/>
            <a:p>
              <a:pPr algn="ctr">
                <a:lnSpc>
                  <a:spcPts val="2658"/>
                </a:lnSpc>
              </a:pPr>
              <a:r>
                <a:rPr lang="en-US" sz="1661" spc="255">
                  <a:solidFill>
                    <a:srgbClr val="2C6D44"/>
                  </a:solidFill>
                  <a:latin typeface="Glacial Indifference Bold"/>
                </a:rPr>
                <a:t>NHÓM 31</a:t>
              </a:r>
            </a:p>
          </p:txBody>
        </p:sp>
      </p:grpSp>
      <p:sp>
        <p:nvSpPr>
          <p:cNvPr id="11" name="TextBox 7">
            <a:extLst>
              <a:ext uri="{FF2B5EF4-FFF2-40B4-BE49-F238E27FC236}">
                <a16:creationId xmlns:a16="http://schemas.microsoft.com/office/drawing/2014/main" id="{FBC3FC60-3F87-C160-D4FE-77A643DDD21B}"/>
              </a:ext>
            </a:extLst>
          </p:cNvPr>
          <p:cNvSpPr txBox="1"/>
          <p:nvPr/>
        </p:nvSpPr>
        <p:spPr>
          <a:xfrm>
            <a:off x="223597" y="1594347"/>
            <a:ext cx="11180063" cy="582211"/>
          </a:xfrm>
          <a:prstGeom prst="rect">
            <a:avLst/>
          </a:prstGeom>
        </p:spPr>
        <p:txBody>
          <a:bodyPr lIns="0" tIns="0" rIns="0" bIns="0" rtlCol="0" anchor="t">
            <a:spAutoFit/>
          </a:bodyPr>
          <a:lstStyle/>
          <a:p>
            <a:pPr>
              <a:lnSpc>
                <a:spcPts val="4900"/>
              </a:lnSpc>
              <a:spcBef>
                <a:spcPct val="0"/>
              </a:spcBef>
            </a:pPr>
            <a:r>
              <a:rPr lang="en-US" sz="3500" spc="171">
                <a:solidFill>
                  <a:srgbClr val="216C53"/>
                </a:solidFill>
                <a:latin typeface="Montserrat Ultra-Bold"/>
              </a:rPr>
              <a:t>SỬ DỤNG GIAO THỨC MQTT</a:t>
            </a:r>
          </a:p>
        </p:txBody>
      </p:sp>
      <p:sp>
        <p:nvSpPr>
          <p:cNvPr id="3" name="TextBox 6">
            <a:extLst>
              <a:ext uri="{FF2B5EF4-FFF2-40B4-BE49-F238E27FC236}">
                <a16:creationId xmlns:a16="http://schemas.microsoft.com/office/drawing/2014/main" id="{5CA7D9D5-144C-7632-CC59-278B88DF46DE}"/>
              </a:ext>
            </a:extLst>
          </p:cNvPr>
          <p:cNvSpPr txBox="1"/>
          <p:nvPr/>
        </p:nvSpPr>
        <p:spPr>
          <a:xfrm>
            <a:off x="528397" y="2400300"/>
            <a:ext cx="17302403" cy="617541"/>
          </a:xfrm>
          <a:prstGeom prst="rect">
            <a:avLst/>
          </a:prstGeom>
        </p:spPr>
        <p:txBody>
          <a:bodyPr wrap="square" lIns="0" tIns="0" rIns="0" bIns="0" rtlCol="0" anchor="t">
            <a:spAutoFit/>
          </a:bodyPr>
          <a:lstStyle/>
          <a:p>
            <a:pPr algn="just">
              <a:lnSpc>
                <a:spcPct val="150000"/>
              </a:lnSpc>
              <a:spcBef>
                <a:spcPct val="0"/>
              </a:spcBef>
            </a:pPr>
            <a:r>
              <a:rPr lang="vi-VN" sz="3000" spc="147">
                <a:solidFill>
                  <a:srgbClr val="000000"/>
                </a:solidFill>
                <a:latin typeface="Montserrat Ultra"/>
                <a:ea typeface="Cambria Math" panose="02040503050406030204" pitchFamily="18" charset="0"/>
                <a:cs typeface="Microsoft Uighur" panose="02000000000000000000" pitchFamily="2" charset="-78"/>
              </a:rPr>
              <a:t>Chuyển qua tab Desktop </a:t>
            </a:r>
            <a:r>
              <a:rPr lang="vi-VN" sz="3000" spc="147">
                <a:solidFill>
                  <a:srgbClr val="000000"/>
                </a:solidFill>
                <a:latin typeface="Montserrat Ultra"/>
                <a:ea typeface="Cambria Math" panose="02040503050406030204" pitchFamily="18" charset="0"/>
                <a:cs typeface="Microsoft Uighur" panose="02000000000000000000" pitchFamily="2" charset="-78"/>
                <a:sym typeface="Wingdings 3" panose="05040102010807070707" pitchFamily="18" charset="2"/>
              </a:rPr>
              <a:t></a:t>
            </a:r>
            <a:r>
              <a:rPr lang="vi-VN" sz="3000" spc="147">
                <a:solidFill>
                  <a:srgbClr val="000000"/>
                </a:solidFill>
                <a:latin typeface="Montserrat Ultra"/>
                <a:ea typeface="Cambria Math" panose="02040503050406030204" pitchFamily="18" charset="0"/>
                <a:cs typeface="Microsoft Uighur" panose="02000000000000000000" pitchFamily="2" charset="-78"/>
              </a:rPr>
              <a:t> Tìm MQTT Client để kiểm tra</a:t>
            </a:r>
          </a:p>
        </p:txBody>
      </p:sp>
      <p:sp>
        <p:nvSpPr>
          <p:cNvPr id="5" name="TextBox 4">
            <a:extLst>
              <a:ext uri="{FF2B5EF4-FFF2-40B4-BE49-F238E27FC236}">
                <a16:creationId xmlns:a16="http://schemas.microsoft.com/office/drawing/2014/main" id="{476FEA30-FD9D-7DC9-C020-3AC7CA8B159E}"/>
              </a:ext>
            </a:extLst>
          </p:cNvPr>
          <p:cNvSpPr txBox="1"/>
          <p:nvPr/>
        </p:nvSpPr>
        <p:spPr>
          <a:xfrm>
            <a:off x="914400" y="8778752"/>
            <a:ext cx="16569201" cy="553998"/>
          </a:xfrm>
          <a:prstGeom prst="rect">
            <a:avLst/>
          </a:prstGeom>
          <a:noFill/>
        </p:spPr>
        <p:txBody>
          <a:bodyPr wrap="square">
            <a:spAutoFit/>
          </a:bodyPr>
          <a:lstStyle/>
          <a:p>
            <a:pPr algn="ctr"/>
            <a:r>
              <a:rPr lang="vi-VN" sz="3000" spc="147">
                <a:solidFill>
                  <a:srgbClr val="000000"/>
                </a:solidFill>
                <a:latin typeface="Montserrat Ultra"/>
                <a:ea typeface="Cambria Math" panose="02040503050406030204" pitchFamily="18" charset="0"/>
                <a:cs typeface="Microsoft Uighur" panose="02000000000000000000" pitchFamily="2" charset="-78"/>
              </a:rPr>
              <a:t>Thấy rằng cả hai client đã tự động kết nối thành công với MQTT Broker</a:t>
            </a:r>
            <a:endParaRPr lang="en-US" sz="3000"/>
          </a:p>
        </p:txBody>
      </p:sp>
      <p:pic>
        <p:nvPicPr>
          <p:cNvPr id="6" name="Picture 5">
            <a:extLst>
              <a:ext uri="{FF2B5EF4-FFF2-40B4-BE49-F238E27FC236}">
                <a16:creationId xmlns:a16="http://schemas.microsoft.com/office/drawing/2014/main" id="{4C946D4B-19B7-89A5-CE1C-74D9CA43C20F}"/>
              </a:ext>
            </a:extLst>
          </p:cNvPr>
          <p:cNvPicPr>
            <a:picLocks noChangeAspect="1"/>
          </p:cNvPicPr>
          <p:nvPr/>
        </p:nvPicPr>
        <p:blipFill>
          <a:blip r:embed="rId5"/>
          <a:stretch>
            <a:fillRect/>
          </a:stretch>
        </p:blipFill>
        <p:spPr>
          <a:xfrm>
            <a:off x="914400" y="3306064"/>
            <a:ext cx="8143789" cy="5336005"/>
          </a:xfrm>
          <a:prstGeom prst="rect">
            <a:avLst/>
          </a:prstGeom>
          <a:effectLst>
            <a:outerShdw blurRad="63500" sx="102000" sy="102000" algn="ctr" rotWithShape="0">
              <a:prstClr val="black">
                <a:alpha val="40000"/>
              </a:prstClr>
            </a:outerShdw>
          </a:effectLst>
        </p:spPr>
      </p:pic>
      <p:pic>
        <p:nvPicPr>
          <p:cNvPr id="12" name="Picture 11">
            <a:extLst>
              <a:ext uri="{FF2B5EF4-FFF2-40B4-BE49-F238E27FC236}">
                <a16:creationId xmlns:a16="http://schemas.microsoft.com/office/drawing/2014/main" id="{686AB329-577E-9795-A91D-B4FCFDEFA7AD}"/>
              </a:ext>
            </a:extLst>
          </p:cNvPr>
          <p:cNvPicPr>
            <a:picLocks noChangeAspect="1"/>
          </p:cNvPicPr>
          <p:nvPr/>
        </p:nvPicPr>
        <p:blipFill>
          <a:blip r:embed="rId6"/>
          <a:stretch>
            <a:fillRect/>
          </a:stretch>
        </p:blipFill>
        <p:spPr>
          <a:xfrm>
            <a:off x="9339812" y="3306064"/>
            <a:ext cx="8143789" cy="534263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3495487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sp>
        <p:nvSpPr>
          <p:cNvPr id="2" name="Freeform 2"/>
          <p:cNvSpPr/>
          <p:nvPr/>
        </p:nvSpPr>
        <p:spPr>
          <a:xfrm>
            <a:off x="28575" y="38100"/>
            <a:ext cx="2264008" cy="1251647"/>
          </a:xfrm>
          <a:custGeom>
            <a:avLst/>
            <a:gdLst/>
            <a:ahLst/>
            <a:cxnLst/>
            <a:rect l="l" t="t" r="r" b="b"/>
            <a:pathLst>
              <a:path w="2264008" h="1251647">
                <a:moveTo>
                  <a:pt x="0" y="0"/>
                </a:moveTo>
                <a:lnTo>
                  <a:pt x="2264008" y="0"/>
                </a:lnTo>
                <a:lnTo>
                  <a:pt x="2264008" y="1251647"/>
                </a:lnTo>
                <a:lnTo>
                  <a:pt x="0" y="1251647"/>
                </a:lnTo>
                <a:lnTo>
                  <a:pt x="0" y="0"/>
                </a:lnTo>
                <a:close/>
              </a:path>
            </a:pathLst>
          </a:custGeom>
          <a:blipFill>
            <a:blip r:embed="rId2"/>
            <a:stretch>
              <a:fillRect/>
            </a:stretch>
          </a:blipFill>
        </p:spPr>
      </p:sp>
      <p:sp>
        <p:nvSpPr>
          <p:cNvPr id="7" name="TextBox 9">
            <a:extLst>
              <a:ext uri="{FF2B5EF4-FFF2-40B4-BE49-F238E27FC236}">
                <a16:creationId xmlns:a16="http://schemas.microsoft.com/office/drawing/2014/main" id="{EACBCDE1-F457-02CB-4D2B-28F32E1EC54E}"/>
              </a:ext>
            </a:extLst>
          </p:cNvPr>
          <p:cNvSpPr txBox="1"/>
          <p:nvPr/>
        </p:nvSpPr>
        <p:spPr>
          <a:xfrm>
            <a:off x="4000494" y="175864"/>
            <a:ext cx="10287012" cy="1053266"/>
          </a:xfrm>
          <a:prstGeom prst="rect">
            <a:avLst/>
          </a:prstGeom>
        </p:spPr>
        <p:txBody>
          <a:bodyPr lIns="0" tIns="0" rIns="0" bIns="0" rtlCol="0" anchor="t">
            <a:spAutoFit/>
          </a:bodyPr>
          <a:lstStyle/>
          <a:p>
            <a:pPr algn="ctr">
              <a:lnSpc>
                <a:spcPts val="8620"/>
              </a:lnSpc>
              <a:spcBef>
                <a:spcPct val="0"/>
              </a:spcBef>
            </a:pPr>
            <a:r>
              <a:rPr lang="en-US" sz="6157" spc="301">
                <a:solidFill>
                  <a:srgbClr val="216C53"/>
                </a:solidFill>
                <a:latin typeface="Montserrat Bold"/>
              </a:rPr>
              <a:t>MÔ HÌNH CHỨC NĂNG</a:t>
            </a:r>
          </a:p>
        </p:txBody>
      </p:sp>
      <p:grpSp>
        <p:nvGrpSpPr>
          <p:cNvPr id="8" name="Group 9">
            <a:extLst>
              <a:ext uri="{FF2B5EF4-FFF2-40B4-BE49-F238E27FC236}">
                <a16:creationId xmlns:a16="http://schemas.microsoft.com/office/drawing/2014/main" id="{996D5FB6-6B63-67DA-1AE4-C4C8ECC66A2A}"/>
              </a:ext>
            </a:extLst>
          </p:cNvPr>
          <p:cNvGrpSpPr/>
          <p:nvPr/>
        </p:nvGrpSpPr>
        <p:grpSpPr>
          <a:xfrm>
            <a:off x="17068103" y="1616"/>
            <a:ext cx="1177932" cy="1392235"/>
            <a:chOff x="0" y="0"/>
            <a:chExt cx="1570577" cy="1856313"/>
          </a:xfrm>
        </p:grpSpPr>
        <p:sp>
          <p:nvSpPr>
            <p:cNvPr id="9" name="Freeform 10">
              <a:extLst>
                <a:ext uri="{FF2B5EF4-FFF2-40B4-BE49-F238E27FC236}">
                  <a16:creationId xmlns:a16="http://schemas.microsoft.com/office/drawing/2014/main" id="{36FC9F5E-6A5F-1E1D-0414-DDFD6027FC21}"/>
                </a:ext>
              </a:extLst>
            </p:cNvPr>
            <p:cNvSpPr/>
            <p:nvPr/>
          </p:nvSpPr>
          <p:spPr>
            <a:xfrm>
              <a:off x="0" y="0"/>
              <a:ext cx="1570577" cy="1448857"/>
            </a:xfrm>
            <a:custGeom>
              <a:avLst/>
              <a:gdLst/>
              <a:ahLst/>
              <a:cxnLst/>
              <a:rect l="l" t="t" r="r" b="b"/>
              <a:pathLst>
                <a:path w="1570577" h="1448857">
                  <a:moveTo>
                    <a:pt x="0" y="0"/>
                  </a:moveTo>
                  <a:lnTo>
                    <a:pt x="1570577" y="0"/>
                  </a:lnTo>
                  <a:lnTo>
                    <a:pt x="1570577" y="1448857"/>
                  </a:lnTo>
                  <a:lnTo>
                    <a:pt x="0" y="14488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1">
              <a:extLst>
                <a:ext uri="{FF2B5EF4-FFF2-40B4-BE49-F238E27FC236}">
                  <a16:creationId xmlns:a16="http://schemas.microsoft.com/office/drawing/2014/main" id="{BB2D7BD0-7A43-497F-C5BD-8038A29C9642}"/>
                </a:ext>
              </a:extLst>
            </p:cNvPr>
            <p:cNvSpPr txBox="1"/>
            <p:nvPr/>
          </p:nvSpPr>
          <p:spPr>
            <a:xfrm>
              <a:off x="0" y="1460087"/>
              <a:ext cx="1570577" cy="396225"/>
            </a:xfrm>
            <a:prstGeom prst="rect">
              <a:avLst/>
            </a:prstGeom>
          </p:spPr>
          <p:txBody>
            <a:bodyPr lIns="0" tIns="0" rIns="0" bIns="0" rtlCol="0" anchor="t">
              <a:spAutoFit/>
            </a:bodyPr>
            <a:lstStyle/>
            <a:p>
              <a:pPr algn="ctr">
                <a:lnSpc>
                  <a:spcPts val="2658"/>
                </a:lnSpc>
              </a:pPr>
              <a:r>
                <a:rPr lang="en-US" sz="1661" spc="255">
                  <a:solidFill>
                    <a:srgbClr val="2C6D44"/>
                  </a:solidFill>
                  <a:latin typeface="Glacial Indifference Bold"/>
                </a:rPr>
                <a:t>NHÓM 31</a:t>
              </a:r>
            </a:p>
          </p:txBody>
        </p:sp>
      </p:grpSp>
      <p:sp>
        <p:nvSpPr>
          <p:cNvPr id="11" name="TextBox 7">
            <a:extLst>
              <a:ext uri="{FF2B5EF4-FFF2-40B4-BE49-F238E27FC236}">
                <a16:creationId xmlns:a16="http://schemas.microsoft.com/office/drawing/2014/main" id="{FBC3FC60-3F87-C160-D4FE-77A643DDD21B}"/>
              </a:ext>
            </a:extLst>
          </p:cNvPr>
          <p:cNvSpPr txBox="1"/>
          <p:nvPr/>
        </p:nvSpPr>
        <p:spPr>
          <a:xfrm>
            <a:off x="223597" y="1594347"/>
            <a:ext cx="11180063" cy="582211"/>
          </a:xfrm>
          <a:prstGeom prst="rect">
            <a:avLst/>
          </a:prstGeom>
        </p:spPr>
        <p:txBody>
          <a:bodyPr lIns="0" tIns="0" rIns="0" bIns="0" rtlCol="0" anchor="t">
            <a:spAutoFit/>
          </a:bodyPr>
          <a:lstStyle/>
          <a:p>
            <a:pPr>
              <a:lnSpc>
                <a:spcPts val="4900"/>
              </a:lnSpc>
              <a:spcBef>
                <a:spcPct val="0"/>
              </a:spcBef>
            </a:pPr>
            <a:r>
              <a:rPr lang="en-US" sz="3500" spc="171">
                <a:solidFill>
                  <a:srgbClr val="216C53"/>
                </a:solidFill>
                <a:latin typeface="Montserrat Ultra-Bold"/>
              </a:rPr>
              <a:t>SỬ DỤNG GIAO THỨC MQTT</a:t>
            </a:r>
          </a:p>
        </p:txBody>
      </p:sp>
      <p:sp>
        <p:nvSpPr>
          <p:cNvPr id="3" name="TextBox 6">
            <a:extLst>
              <a:ext uri="{FF2B5EF4-FFF2-40B4-BE49-F238E27FC236}">
                <a16:creationId xmlns:a16="http://schemas.microsoft.com/office/drawing/2014/main" id="{5CA7D9D5-144C-7632-CC59-278B88DF46DE}"/>
              </a:ext>
            </a:extLst>
          </p:cNvPr>
          <p:cNvSpPr txBox="1"/>
          <p:nvPr/>
        </p:nvSpPr>
        <p:spPr>
          <a:xfrm>
            <a:off x="914400" y="7636994"/>
            <a:ext cx="8147304" cy="2005934"/>
          </a:xfrm>
          <a:prstGeom prst="rect">
            <a:avLst/>
          </a:prstGeom>
        </p:spPr>
        <p:txBody>
          <a:bodyPr wrap="square" lIns="0" tIns="0" rIns="0" bIns="0" rtlCol="0" anchor="t">
            <a:spAutoFit/>
          </a:bodyPr>
          <a:lstStyle/>
          <a:p>
            <a:pPr algn="ctr">
              <a:lnSpc>
                <a:spcPct val="150000"/>
              </a:lnSpc>
              <a:spcBef>
                <a:spcPct val="0"/>
              </a:spcBef>
            </a:pPr>
            <a:r>
              <a:rPr lang="vi-VN" sz="3000" spc="147">
                <a:solidFill>
                  <a:srgbClr val="000000"/>
                </a:solidFill>
                <a:latin typeface="Montserrat Ultra"/>
                <a:ea typeface="Cambria Math" panose="02040503050406030204" pitchFamily="18" charset="0"/>
                <a:cs typeface="Microsoft Uighur" panose="02000000000000000000" pitchFamily="2" charset="-78"/>
              </a:rPr>
              <a:t>Trên client SBC1, trong mục Publish, tất cả các thông tin đã được tự động thực hiện một cách thành công và ổn định</a:t>
            </a:r>
          </a:p>
        </p:txBody>
      </p:sp>
      <p:sp>
        <p:nvSpPr>
          <p:cNvPr id="5" name="TextBox 4">
            <a:extLst>
              <a:ext uri="{FF2B5EF4-FFF2-40B4-BE49-F238E27FC236}">
                <a16:creationId xmlns:a16="http://schemas.microsoft.com/office/drawing/2014/main" id="{476FEA30-FD9D-7DC9-C020-3AC7CA8B159E}"/>
              </a:ext>
            </a:extLst>
          </p:cNvPr>
          <p:cNvSpPr txBox="1"/>
          <p:nvPr/>
        </p:nvSpPr>
        <p:spPr>
          <a:xfrm>
            <a:off x="9677400" y="7617233"/>
            <a:ext cx="7680960" cy="2098267"/>
          </a:xfrm>
          <a:prstGeom prst="rect">
            <a:avLst/>
          </a:prstGeom>
          <a:noFill/>
        </p:spPr>
        <p:txBody>
          <a:bodyPr wrap="square">
            <a:spAutoFit/>
          </a:bodyPr>
          <a:lstStyle/>
          <a:p>
            <a:pPr algn="ctr">
              <a:lnSpc>
                <a:spcPct val="150000"/>
              </a:lnSpc>
            </a:pPr>
            <a:r>
              <a:rPr lang="vi-VN" sz="3000" spc="147">
                <a:solidFill>
                  <a:srgbClr val="000000"/>
                </a:solidFill>
                <a:latin typeface="Montserrat Ultra"/>
                <a:ea typeface="Cambria Math" panose="02040503050406030204" pitchFamily="18" charset="0"/>
                <a:cs typeface="Microsoft Uighur" panose="02000000000000000000" pitchFamily="2" charset="-78"/>
              </a:rPr>
              <a:t>Trên client PC0, trong mục Subscriptions, tất cả các kênh đã được đăng ký hiển thị một cách rõ ràng và đầy đủ.</a:t>
            </a:r>
            <a:endParaRPr lang="en-US" sz="3000"/>
          </a:p>
        </p:txBody>
      </p:sp>
      <p:pic>
        <p:nvPicPr>
          <p:cNvPr id="4" name="Picture 3">
            <a:extLst>
              <a:ext uri="{FF2B5EF4-FFF2-40B4-BE49-F238E27FC236}">
                <a16:creationId xmlns:a16="http://schemas.microsoft.com/office/drawing/2014/main" id="{6B3E9F81-4E00-265D-E266-1EC7C5178694}"/>
              </a:ext>
            </a:extLst>
          </p:cNvPr>
          <p:cNvPicPr>
            <a:picLocks noChangeAspect="1"/>
          </p:cNvPicPr>
          <p:nvPr/>
        </p:nvPicPr>
        <p:blipFill>
          <a:blip r:embed="rId5"/>
          <a:stretch>
            <a:fillRect/>
          </a:stretch>
        </p:blipFill>
        <p:spPr>
          <a:xfrm>
            <a:off x="914400" y="2578552"/>
            <a:ext cx="8147304" cy="4985395"/>
          </a:xfrm>
          <a:prstGeom prst="rect">
            <a:avLst/>
          </a:prstGeom>
          <a:effectLst>
            <a:outerShdw blurRad="63500" sx="102000" sy="102000" algn="ctr" rotWithShape="0">
              <a:prstClr val="black">
                <a:alpha val="40000"/>
              </a:prstClr>
            </a:outerShdw>
          </a:effectLst>
        </p:spPr>
      </p:pic>
      <p:pic>
        <p:nvPicPr>
          <p:cNvPr id="13" name="Picture 12">
            <a:extLst>
              <a:ext uri="{FF2B5EF4-FFF2-40B4-BE49-F238E27FC236}">
                <a16:creationId xmlns:a16="http://schemas.microsoft.com/office/drawing/2014/main" id="{F65A894F-7C69-4290-98A9-046BD77C7748}"/>
              </a:ext>
            </a:extLst>
          </p:cNvPr>
          <p:cNvPicPr>
            <a:picLocks noChangeAspect="1"/>
          </p:cNvPicPr>
          <p:nvPr/>
        </p:nvPicPr>
        <p:blipFill rotWithShape="1">
          <a:blip r:embed="rId6"/>
          <a:srcRect b="5075"/>
          <a:stretch/>
        </p:blipFill>
        <p:spPr>
          <a:xfrm>
            <a:off x="9677400" y="2578552"/>
            <a:ext cx="7680960" cy="496592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422922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sp>
        <p:nvSpPr>
          <p:cNvPr id="2" name="Freeform 2"/>
          <p:cNvSpPr/>
          <p:nvPr/>
        </p:nvSpPr>
        <p:spPr>
          <a:xfrm>
            <a:off x="28575" y="38100"/>
            <a:ext cx="2264008" cy="1251647"/>
          </a:xfrm>
          <a:custGeom>
            <a:avLst/>
            <a:gdLst/>
            <a:ahLst/>
            <a:cxnLst/>
            <a:rect l="l" t="t" r="r" b="b"/>
            <a:pathLst>
              <a:path w="2264008" h="1251647">
                <a:moveTo>
                  <a:pt x="0" y="0"/>
                </a:moveTo>
                <a:lnTo>
                  <a:pt x="2264008" y="0"/>
                </a:lnTo>
                <a:lnTo>
                  <a:pt x="2264008" y="1251647"/>
                </a:lnTo>
                <a:lnTo>
                  <a:pt x="0" y="1251647"/>
                </a:lnTo>
                <a:lnTo>
                  <a:pt x="0" y="0"/>
                </a:lnTo>
                <a:close/>
              </a:path>
            </a:pathLst>
          </a:custGeom>
          <a:blipFill>
            <a:blip r:embed="rId2"/>
            <a:stretch>
              <a:fillRect/>
            </a:stretch>
          </a:blipFill>
        </p:spPr>
      </p:sp>
      <p:sp>
        <p:nvSpPr>
          <p:cNvPr id="6" name="TextBox 6"/>
          <p:cNvSpPr txBox="1"/>
          <p:nvPr/>
        </p:nvSpPr>
        <p:spPr>
          <a:xfrm>
            <a:off x="2933700" y="9362377"/>
            <a:ext cx="12420600" cy="505523"/>
          </a:xfrm>
          <a:prstGeom prst="rect">
            <a:avLst/>
          </a:prstGeom>
        </p:spPr>
        <p:txBody>
          <a:bodyPr wrap="square" lIns="0" tIns="0" rIns="0" bIns="0" rtlCol="0" anchor="t">
            <a:spAutoFit/>
          </a:bodyPr>
          <a:lstStyle/>
          <a:p>
            <a:pPr algn="ctr">
              <a:lnSpc>
                <a:spcPts val="4200"/>
              </a:lnSpc>
              <a:spcBef>
                <a:spcPct val="0"/>
              </a:spcBef>
            </a:pPr>
            <a:r>
              <a:rPr lang="en-US" sz="3000" spc="147">
                <a:solidFill>
                  <a:srgbClr val="000000"/>
                </a:solidFill>
                <a:latin typeface="Montserrat Ultra"/>
                <a:ea typeface="Cambria Math" panose="02040503050406030204" pitchFamily="18" charset="0"/>
              </a:rPr>
              <a:t>Message sau khi đăng ký kênh “NhietDo” và “DoAm” trên </a:t>
            </a:r>
            <a:r>
              <a:rPr lang="vi-VN" sz="3000" spc="147">
                <a:solidFill>
                  <a:srgbClr val="000000"/>
                </a:solidFill>
                <a:latin typeface="Montserrat Ultra"/>
                <a:ea typeface="Cambria Math" panose="02040503050406030204" pitchFamily="18" charset="0"/>
              </a:rPr>
              <a:t>PC0</a:t>
            </a:r>
            <a:r>
              <a:rPr lang="en-US" sz="3000" spc="147">
                <a:solidFill>
                  <a:srgbClr val="000000"/>
                </a:solidFill>
                <a:latin typeface="Montserrat Ultra"/>
                <a:ea typeface="Cambria Math" panose="02040503050406030204" pitchFamily="18" charset="0"/>
              </a:rPr>
              <a:t> </a:t>
            </a:r>
          </a:p>
        </p:txBody>
      </p:sp>
      <p:sp>
        <p:nvSpPr>
          <p:cNvPr id="7" name="TextBox 9">
            <a:extLst>
              <a:ext uri="{FF2B5EF4-FFF2-40B4-BE49-F238E27FC236}">
                <a16:creationId xmlns:a16="http://schemas.microsoft.com/office/drawing/2014/main" id="{EACBCDE1-F457-02CB-4D2B-28F32E1EC54E}"/>
              </a:ext>
            </a:extLst>
          </p:cNvPr>
          <p:cNvSpPr txBox="1"/>
          <p:nvPr/>
        </p:nvSpPr>
        <p:spPr>
          <a:xfrm>
            <a:off x="4000494" y="175864"/>
            <a:ext cx="10287012" cy="1053266"/>
          </a:xfrm>
          <a:prstGeom prst="rect">
            <a:avLst/>
          </a:prstGeom>
        </p:spPr>
        <p:txBody>
          <a:bodyPr lIns="0" tIns="0" rIns="0" bIns="0" rtlCol="0" anchor="t">
            <a:spAutoFit/>
          </a:bodyPr>
          <a:lstStyle/>
          <a:p>
            <a:pPr algn="ctr">
              <a:lnSpc>
                <a:spcPts val="8620"/>
              </a:lnSpc>
              <a:spcBef>
                <a:spcPct val="0"/>
              </a:spcBef>
            </a:pPr>
            <a:r>
              <a:rPr lang="en-US" sz="6157" spc="301">
                <a:solidFill>
                  <a:srgbClr val="216C53"/>
                </a:solidFill>
                <a:latin typeface="Montserrat Bold"/>
              </a:rPr>
              <a:t>MÔ HÌNH CHỨC NĂNG</a:t>
            </a:r>
          </a:p>
        </p:txBody>
      </p:sp>
      <p:grpSp>
        <p:nvGrpSpPr>
          <p:cNvPr id="8" name="Group 9">
            <a:extLst>
              <a:ext uri="{FF2B5EF4-FFF2-40B4-BE49-F238E27FC236}">
                <a16:creationId xmlns:a16="http://schemas.microsoft.com/office/drawing/2014/main" id="{996D5FB6-6B63-67DA-1AE4-C4C8ECC66A2A}"/>
              </a:ext>
            </a:extLst>
          </p:cNvPr>
          <p:cNvGrpSpPr/>
          <p:nvPr/>
        </p:nvGrpSpPr>
        <p:grpSpPr>
          <a:xfrm>
            <a:off x="17068103" y="1616"/>
            <a:ext cx="1177932" cy="1392235"/>
            <a:chOff x="0" y="0"/>
            <a:chExt cx="1570577" cy="1856313"/>
          </a:xfrm>
        </p:grpSpPr>
        <p:sp>
          <p:nvSpPr>
            <p:cNvPr id="9" name="Freeform 10">
              <a:extLst>
                <a:ext uri="{FF2B5EF4-FFF2-40B4-BE49-F238E27FC236}">
                  <a16:creationId xmlns:a16="http://schemas.microsoft.com/office/drawing/2014/main" id="{36FC9F5E-6A5F-1E1D-0414-DDFD6027FC21}"/>
                </a:ext>
              </a:extLst>
            </p:cNvPr>
            <p:cNvSpPr/>
            <p:nvPr/>
          </p:nvSpPr>
          <p:spPr>
            <a:xfrm>
              <a:off x="0" y="0"/>
              <a:ext cx="1570577" cy="1448857"/>
            </a:xfrm>
            <a:custGeom>
              <a:avLst/>
              <a:gdLst/>
              <a:ahLst/>
              <a:cxnLst/>
              <a:rect l="l" t="t" r="r" b="b"/>
              <a:pathLst>
                <a:path w="1570577" h="1448857">
                  <a:moveTo>
                    <a:pt x="0" y="0"/>
                  </a:moveTo>
                  <a:lnTo>
                    <a:pt x="1570577" y="0"/>
                  </a:lnTo>
                  <a:lnTo>
                    <a:pt x="1570577" y="1448857"/>
                  </a:lnTo>
                  <a:lnTo>
                    <a:pt x="0" y="14488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1">
              <a:extLst>
                <a:ext uri="{FF2B5EF4-FFF2-40B4-BE49-F238E27FC236}">
                  <a16:creationId xmlns:a16="http://schemas.microsoft.com/office/drawing/2014/main" id="{BB2D7BD0-7A43-497F-C5BD-8038A29C9642}"/>
                </a:ext>
              </a:extLst>
            </p:cNvPr>
            <p:cNvSpPr txBox="1"/>
            <p:nvPr/>
          </p:nvSpPr>
          <p:spPr>
            <a:xfrm>
              <a:off x="0" y="1460087"/>
              <a:ext cx="1570577" cy="396225"/>
            </a:xfrm>
            <a:prstGeom prst="rect">
              <a:avLst/>
            </a:prstGeom>
          </p:spPr>
          <p:txBody>
            <a:bodyPr lIns="0" tIns="0" rIns="0" bIns="0" rtlCol="0" anchor="t">
              <a:spAutoFit/>
            </a:bodyPr>
            <a:lstStyle/>
            <a:p>
              <a:pPr algn="ctr">
                <a:lnSpc>
                  <a:spcPts val="2658"/>
                </a:lnSpc>
              </a:pPr>
              <a:r>
                <a:rPr lang="en-US" sz="1661" spc="255">
                  <a:solidFill>
                    <a:srgbClr val="2C6D44"/>
                  </a:solidFill>
                  <a:latin typeface="Glacial Indifference Bold"/>
                </a:rPr>
                <a:t>NHÓM 31</a:t>
              </a:r>
            </a:p>
          </p:txBody>
        </p:sp>
      </p:grpSp>
      <p:sp>
        <p:nvSpPr>
          <p:cNvPr id="11" name="TextBox 7">
            <a:extLst>
              <a:ext uri="{FF2B5EF4-FFF2-40B4-BE49-F238E27FC236}">
                <a16:creationId xmlns:a16="http://schemas.microsoft.com/office/drawing/2014/main" id="{FBC3FC60-3F87-C160-D4FE-77A643DDD21B}"/>
              </a:ext>
            </a:extLst>
          </p:cNvPr>
          <p:cNvSpPr txBox="1"/>
          <p:nvPr/>
        </p:nvSpPr>
        <p:spPr>
          <a:xfrm>
            <a:off x="223597" y="1594347"/>
            <a:ext cx="11180063" cy="582211"/>
          </a:xfrm>
          <a:prstGeom prst="rect">
            <a:avLst/>
          </a:prstGeom>
        </p:spPr>
        <p:txBody>
          <a:bodyPr lIns="0" tIns="0" rIns="0" bIns="0" rtlCol="0" anchor="t">
            <a:spAutoFit/>
          </a:bodyPr>
          <a:lstStyle/>
          <a:p>
            <a:pPr>
              <a:lnSpc>
                <a:spcPts val="4900"/>
              </a:lnSpc>
              <a:spcBef>
                <a:spcPct val="0"/>
              </a:spcBef>
            </a:pPr>
            <a:r>
              <a:rPr lang="en-US" sz="3500" spc="171">
                <a:solidFill>
                  <a:srgbClr val="216C53"/>
                </a:solidFill>
                <a:latin typeface="Montserrat Ultra-Bold"/>
              </a:rPr>
              <a:t>SỬ DỤNG GIAO THỨC MQTT</a:t>
            </a:r>
          </a:p>
        </p:txBody>
      </p:sp>
      <p:pic>
        <p:nvPicPr>
          <p:cNvPr id="4" name="Picture 3">
            <a:extLst>
              <a:ext uri="{FF2B5EF4-FFF2-40B4-BE49-F238E27FC236}">
                <a16:creationId xmlns:a16="http://schemas.microsoft.com/office/drawing/2014/main" id="{4FAB600B-541E-A5DE-0828-2511B76CDFA4}"/>
              </a:ext>
            </a:extLst>
          </p:cNvPr>
          <p:cNvPicPr>
            <a:picLocks noChangeAspect="1"/>
          </p:cNvPicPr>
          <p:nvPr/>
        </p:nvPicPr>
        <p:blipFill>
          <a:blip r:embed="rId5"/>
          <a:stretch>
            <a:fillRect/>
          </a:stretch>
        </p:blipFill>
        <p:spPr>
          <a:xfrm>
            <a:off x="2933700" y="2578552"/>
            <a:ext cx="12420600" cy="6655498"/>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508434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sp>
        <p:nvSpPr>
          <p:cNvPr id="2" name="Freeform 2"/>
          <p:cNvSpPr/>
          <p:nvPr/>
        </p:nvSpPr>
        <p:spPr>
          <a:xfrm>
            <a:off x="28575" y="38100"/>
            <a:ext cx="2264008" cy="1251647"/>
          </a:xfrm>
          <a:custGeom>
            <a:avLst/>
            <a:gdLst/>
            <a:ahLst/>
            <a:cxnLst/>
            <a:rect l="l" t="t" r="r" b="b"/>
            <a:pathLst>
              <a:path w="2264008" h="1251647">
                <a:moveTo>
                  <a:pt x="0" y="0"/>
                </a:moveTo>
                <a:lnTo>
                  <a:pt x="2264008" y="0"/>
                </a:lnTo>
                <a:lnTo>
                  <a:pt x="2264008" y="1251647"/>
                </a:lnTo>
                <a:lnTo>
                  <a:pt x="0" y="1251647"/>
                </a:lnTo>
                <a:lnTo>
                  <a:pt x="0" y="0"/>
                </a:lnTo>
                <a:close/>
              </a:path>
            </a:pathLst>
          </a:custGeom>
          <a:blipFill>
            <a:blip r:embed="rId2"/>
            <a:stretch>
              <a:fillRect/>
            </a:stretch>
          </a:blipFill>
        </p:spPr>
      </p:sp>
      <p:sp>
        <p:nvSpPr>
          <p:cNvPr id="7" name="TextBox 9">
            <a:extLst>
              <a:ext uri="{FF2B5EF4-FFF2-40B4-BE49-F238E27FC236}">
                <a16:creationId xmlns:a16="http://schemas.microsoft.com/office/drawing/2014/main" id="{EACBCDE1-F457-02CB-4D2B-28F32E1EC54E}"/>
              </a:ext>
            </a:extLst>
          </p:cNvPr>
          <p:cNvSpPr txBox="1"/>
          <p:nvPr/>
        </p:nvSpPr>
        <p:spPr>
          <a:xfrm>
            <a:off x="4000494" y="175864"/>
            <a:ext cx="10287012" cy="1053266"/>
          </a:xfrm>
          <a:prstGeom prst="rect">
            <a:avLst/>
          </a:prstGeom>
        </p:spPr>
        <p:txBody>
          <a:bodyPr lIns="0" tIns="0" rIns="0" bIns="0" rtlCol="0" anchor="t">
            <a:spAutoFit/>
          </a:bodyPr>
          <a:lstStyle/>
          <a:p>
            <a:pPr algn="ctr">
              <a:lnSpc>
                <a:spcPts val="8620"/>
              </a:lnSpc>
              <a:spcBef>
                <a:spcPct val="0"/>
              </a:spcBef>
            </a:pPr>
            <a:r>
              <a:rPr lang="en-US" sz="6157" spc="301">
                <a:solidFill>
                  <a:srgbClr val="216C53"/>
                </a:solidFill>
                <a:latin typeface="Montserrat Bold"/>
              </a:rPr>
              <a:t>MÔ HÌNH CHỨC NĂNG</a:t>
            </a:r>
          </a:p>
        </p:txBody>
      </p:sp>
      <p:grpSp>
        <p:nvGrpSpPr>
          <p:cNvPr id="8" name="Group 9">
            <a:extLst>
              <a:ext uri="{FF2B5EF4-FFF2-40B4-BE49-F238E27FC236}">
                <a16:creationId xmlns:a16="http://schemas.microsoft.com/office/drawing/2014/main" id="{996D5FB6-6B63-67DA-1AE4-C4C8ECC66A2A}"/>
              </a:ext>
            </a:extLst>
          </p:cNvPr>
          <p:cNvGrpSpPr/>
          <p:nvPr/>
        </p:nvGrpSpPr>
        <p:grpSpPr>
          <a:xfrm>
            <a:off x="17068103" y="1616"/>
            <a:ext cx="1177932" cy="1392235"/>
            <a:chOff x="0" y="0"/>
            <a:chExt cx="1570577" cy="1856313"/>
          </a:xfrm>
        </p:grpSpPr>
        <p:sp>
          <p:nvSpPr>
            <p:cNvPr id="9" name="Freeform 10">
              <a:extLst>
                <a:ext uri="{FF2B5EF4-FFF2-40B4-BE49-F238E27FC236}">
                  <a16:creationId xmlns:a16="http://schemas.microsoft.com/office/drawing/2014/main" id="{36FC9F5E-6A5F-1E1D-0414-DDFD6027FC21}"/>
                </a:ext>
              </a:extLst>
            </p:cNvPr>
            <p:cNvSpPr/>
            <p:nvPr/>
          </p:nvSpPr>
          <p:spPr>
            <a:xfrm>
              <a:off x="0" y="0"/>
              <a:ext cx="1570577" cy="1448857"/>
            </a:xfrm>
            <a:custGeom>
              <a:avLst/>
              <a:gdLst/>
              <a:ahLst/>
              <a:cxnLst/>
              <a:rect l="l" t="t" r="r" b="b"/>
              <a:pathLst>
                <a:path w="1570577" h="1448857">
                  <a:moveTo>
                    <a:pt x="0" y="0"/>
                  </a:moveTo>
                  <a:lnTo>
                    <a:pt x="1570577" y="0"/>
                  </a:lnTo>
                  <a:lnTo>
                    <a:pt x="1570577" y="1448857"/>
                  </a:lnTo>
                  <a:lnTo>
                    <a:pt x="0" y="14488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1">
              <a:extLst>
                <a:ext uri="{FF2B5EF4-FFF2-40B4-BE49-F238E27FC236}">
                  <a16:creationId xmlns:a16="http://schemas.microsoft.com/office/drawing/2014/main" id="{BB2D7BD0-7A43-497F-C5BD-8038A29C9642}"/>
                </a:ext>
              </a:extLst>
            </p:cNvPr>
            <p:cNvSpPr txBox="1"/>
            <p:nvPr/>
          </p:nvSpPr>
          <p:spPr>
            <a:xfrm>
              <a:off x="0" y="1460087"/>
              <a:ext cx="1570577" cy="396225"/>
            </a:xfrm>
            <a:prstGeom prst="rect">
              <a:avLst/>
            </a:prstGeom>
          </p:spPr>
          <p:txBody>
            <a:bodyPr lIns="0" tIns="0" rIns="0" bIns="0" rtlCol="0" anchor="t">
              <a:spAutoFit/>
            </a:bodyPr>
            <a:lstStyle/>
            <a:p>
              <a:pPr algn="ctr">
                <a:lnSpc>
                  <a:spcPts val="2658"/>
                </a:lnSpc>
              </a:pPr>
              <a:r>
                <a:rPr lang="en-US" sz="1661" spc="255">
                  <a:solidFill>
                    <a:srgbClr val="2C6D44"/>
                  </a:solidFill>
                  <a:latin typeface="Glacial Indifference Bold"/>
                </a:rPr>
                <a:t>NHÓM 31</a:t>
              </a:r>
            </a:p>
          </p:txBody>
        </p:sp>
      </p:grpSp>
      <p:sp>
        <p:nvSpPr>
          <p:cNvPr id="11" name="TextBox 7">
            <a:extLst>
              <a:ext uri="{FF2B5EF4-FFF2-40B4-BE49-F238E27FC236}">
                <a16:creationId xmlns:a16="http://schemas.microsoft.com/office/drawing/2014/main" id="{FBC3FC60-3F87-C160-D4FE-77A643DDD21B}"/>
              </a:ext>
            </a:extLst>
          </p:cNvPr>
          <p:cNvSpPr txBox="1"/>
          <p:nvPr/>
        </p:nvSpPr>
        <p:spPr>
          <a:xfrm>
            <a:off x="223597" y="1594347"/>
            <a:ext cx="11180063" cy="582211"/>
          </a:xfrm>
          <a:prstGeom prst="rect">
            <a:avLst/>
          </a:prstGeom>
        </p:spPr>
        <p:txBody>
          <a:bodyPr lIns="0" tIns="0" rIns="0" bIns="0" rtlCol="0" anchor="t">
            <a:spAutoFit/>
          </a:bodyPr>
          <a:lstStyle/>
          <a:p>
            <a:pPr>
              <a:lnSpc>
                <a:spcPts val="4900"/>
              </a:lnSpc>
              <a:spcBef>
                <a:spcPct val="0"/>
              </a:spcBef>
            </a:pPr>
            <a:r>
              <a:rPr lang="en-US" sz="3500" spc="171">
                <a:solidFill>
                  <a:srgbClr val="216C53"/>
                </a:solidFill>
                <a:latin typeface="Montserrat Ultra-Bold"/>
              </a:rPr>
              <a:t>SỬ DỤNG </a:t>
            </a:r>
            <a:r>
              <a:rPr lang="vi-VN" sz="3500" spc="171">
                <a:solidFill>
                  <a:srgbClr val="216C53"/>
                </a:solidFill>
                <a:latin typeface="Montserrat Ultra-Bold"/>
              </a:rPr>
              <a:t>THINGS SPEAK</a:t>
            </a:r>
            <a:endParaRPr lang="en-US" sz="3500" spc="171">
              <a:solidFill>
                <a:srgbClr val="216C53"/>
              </a:solidFill>
              <a:latin typeface="Montserrat Ultra-Bold"/>
            </a:endParaRPr>
          </a:p>
        </p:txBody>
      </p:sp>
      <p:pic>
        <p:nvPicPr>
          <p:cNvPr id="19" name="Picture 18">
            <a:extLst>
              <a:ext uri="{FF2B5EF4-FFF2-40B4-BE49-F238E27FC236}">
                <a16:creationId xmlns:a16="http://schemas.microsoft.com/office/drawing/2014/main" id="{B280961E-86C7-0185-C231-CFB750C20AF8}"/>
              </a:ext>
            </a:extLst>
          </p:cNvPr>
          <p:cNvPicPr>
            <a:picLocks noChangeAspect="1"/>
          </p:cNvPicPr>
          <p:nvPr/>
        </p:nvPicPr>
        <p:blipFill>
          <a:blip r:embed="rId5"/>
          <a:stretch>
            <a:fillRect/>
          </a:stretch>
        </p:blipFill>
        <p:spPr>
          <a:xfrm>
            <a:off x="9518909" y="2583592"/>
            <a:ext cx="8138160" cy="1884620"/>
          </a:xfrm>
          <a:prstGeom prst="rect">
            <a:avLst/>
          </a:prstGeom>
          <a:effectLst>
            <a:outerShdw blurRad="63500" sx="102000" sy="102000" algn="ctr" rotWithShape="0">
              <a:prstClr val="black">
                <a:alpha val="40000"/>
              </a:prstClr>
            </a:outerShdw>
          </a:effectLst>
        </p:spPr>
      </p:pic>
      <p:pic>
        <p:nvPicPr>
          <p:cNvPr id="20" name="Picture 19">
            <a:extLst>
              <a:ext uri="{FF2B5EF4-FFF2-40B4-BE49-F238E27FC236}">
                <a16:creationId xmlns:a16="http://schemas.microsoft.com/office/drawing/2014/main" id="{EB74A7BD-75E5-9487-8C24-999A8C361163}"/>
              </a:ext>
            </a:extLst>
          </p:cNvPr>
          <p:cNvPicPr>
            <a:picLocks noChangeAspect="1"/>
          </p:cNvPicPr>
          <p:nvPr/>
        </p:nvPicPr>
        <p:blipFill rotWithShape="1">
          <a:blip r:embed="rId6"/>
          <a:srcRect b="10589"/>
          <a:stretch/>
        </p:blipFill>
        <p:spPr bwMode="auto">
          <a:xfrm>
            <a:off x="762000" y="5521044"/>
            <a:ext cx="5852160" cy="3496790"/>
          </a:xfrm>
          <a:prstGeom prst="rect">
            <a:avLst/>
          </a:prstGeom>
          <a:ln>
            <a:noFill/>
          </a:ln>
          <a:effectLst>
            <a:outerShdw blurRad="63500" sx="102000" sy="102000" algn="ctr" rotWithShape="0">
              <a:prstClr val="black">
                <a:alpha val="40000"/>
              </a:prstClr>
            </a:outerShdw>
          </a:effectLst>
          <a:extLst>
            <a:ext uri="{53640926-AAD7-44D8-BBD7-CCE9431645EC}">
              <a14:shadowObscured xmlns:a14="http://schemas.microsoft.com/office/drawing/2010/main"/>
            </a:ext>
          </a:extLst>
        </p:spPr>
      </p:pic>
      <p:sp>
        <p:nvSpPr>
          <p:cNvPr id="22" name="TextBox 21">
            <a:extLst>
              <a:ext uri="{FF2B5EF4-FFF2-40B4-BE49-F238E27FC236}">
                <a16:creationId xmlns:a16="http://schemas.microsoft.com/office/drawing/2014/main" id="{E52C87DC-97B3-DA90-54E2-7C3F273539A0}"/>
              </a:ext>
            </a:extLst>
          </p:cNvPr>
          <p:cNvSpPr txBox="1"/>
          <p:nvPr/>
        </p:nvSpPr>
        <p:spPr>
          <a:xfrm>
            <a:off x="630931" y="2598489"/>
            <a:ext cx="11713469" cy="2559932"/>
          </a:xfrm>
          <a:prstGeom prst="rect">
            <a:avLst/>
          </a:prstGeom>
          <a:noFill/>
        </p:spPr>
        <p:txBody>
          <a:bodyPr wrap="square">
            <a:spAutoFit/>
          </a:bodyPr>
          <a:lstStyle/>
          <a:p>
            <a:r>
              <a:rPr lang="vi-VN" sz="3000">
                <a:effectLst/>
                <a:latin typeface="Montserrat Ultra"/>
                <a:ea typeface="Times New Roman" panose="02020603050405020304" pitchFamily="18" charset="0"/>
              </a:rPr>
              <a:t>B1: Đăng ký tài khoản trên website </a:t>
            </a:r>
            <a:r>
              <a:rPr lang="vi-VN" sz="3000" u="sng">
                <a:solidFill>
                  <a:srgbClr val="0000FF"/>
                </a:solidFill>
                <a:latin typeface="Montserrat Ultra"/>
                <a:ea typeface="Times New Roman" panose="02020603050405020304" pitchFamily="18" charset="0"/>
              </a:rPr>
              <a:t>thingspeak.com</a:t>
            </a:r>
            <a:endParaRPr lang="vi-VN" sz="3000" u="sng">
              <a:solidFill>
                <a:srgbClr val="0000FF"/>
              </a:solidFill>
              <a:effectLst/>
              <a:latin typeface="Montserrat Ultra"/>
              <a:ea typeface="Times New Roman" panose="02020603050405020304" pitchFamily="18" charset="0"/>
            </a:endParaRPr>
          </a:p>
          <a:p>
            <a:pPr>
              <a:lnSpc>
                <a:spcPct val="150000"/>
              </a:lnSpc>
            </a:pPr>
            <a:r>
              <a:rPr lang="vi-VN" sz="3000">
                <a:effectLst/>
                <a:latin typeface="Montserrat Ultra"/>
                <a:ea typeface="Times New Roman" panose="02020603050405020304" pitchFamily="18" charset="0"/>
              </a:rPr>
              <a:t>B2: Sau khi hoàn tất việc đăng nhập. </a:t>
            </a:r>
          </a:p>
          <a:p>
            <a:pPr>
              <a:lnSpc>
                <a:spcPct val="150000"/>
              </a:lnSpc>
            </a:pPr>
            <a:r>
              <a:rPr lang="vi-VN" sz="3000">
                <a:effectLst/>
                <a:latin typeface="Montserrat Ultra"/>
                <a:ea typeface="Times New Roman" panose="02020603050405020304" pitchFamily="18" charset="0"/>
              </a:rPr>
              <a:t>B3: Chọn Channels </a:t>
            </a:r>
            <a:r>
              <a:rPr lang="vi-VN" sz="3000">
                <a:effectLst/>
                <a:latin typeface="Montserrat Ultra"/>
                <a:ea typeface="Times New Roman" panose="02020603050405020304" pitchFamily="18" charset="0"/>
                <a:cs typeface="Times New Roman" panose="02020603050405020304" pitchFamily="18" charset="0"/>
                <a:sym typeface="Wingdings 3" panose="05040102010807070707" pitchFamily="18" charset="2"/>
              </a:rPr>
              <a:t></a:t>
            </a:r>
            <a:r>
              <a:rPr lang="vi-VN" sz="3000">
                <a:effectLst/>
                <a:latin typeface="Montserrat Ultra"/>
                <a:ea typeface="Times New Roman" panose="02020603050405020304" pitchFamily="18" charset="0"/>
              </a:rPr>
              <a:t> My Channels </a:t>
            </a:r>
            <a:r>
              <a:rPr lang="vi-VN" sz="3000">
                <a:effectLst/>
                <a:latin typeface="Montserrat Ultra"/>
                <a:ea typeface="Times New Roman" panose="02020603050405020304" pitchFamily="18" charset="0"/>
                <a:cs typeface="Times New Roman" panose="02020603050405020304" pitchFamily="18" charset="0"/>
                <a:sym typeface="Wingdings 3" panose="05040102010807070707" pitchFamily="18" charset="2"/>
              </a:rPr>
              <a:t></a:t>
            </a:r>
            <a:r>
              <a:rPr lang="vi-VN" sz="3000">
                <a:effectLst/>
                <a:latin typeface="Montserrat Ultra"/>
                <a:ea typeface="Times New Roman" panose="02020603050405020304" pitchFamily="18" charset="0"/>
              </a:rPr>
              <a:t> New Channel.</a:t>
            </a:r>
          </a:p>
          <a:p>
            <a:pPr>
              <a:lnSpc>
                <a:spcPct val="150000"/>
              </a:lnSpc>
            </a:pPr>
            <a:r>
              <a:rPr lang="vi-VN" sz="3000">
                <a:effectLst/>
                <a:latin typeface="Montserrat Ultra"/>
                <a:ea typeface="Times New Roman" panose="02020603050405020304" pitchFamily="18" charset="0"/>
              </a:rPr>
              <a:t>B4: </a:t>
            </a:r>
            <a:r>
              <a:rPr lang="en-US" sz="3000">
                <a:effectLst/>
                <a:latin typeface="Montserrat Ultra"/>
                <a:ea typeface="Times New Roman" panose="02020603050405020304" pitchFamily="18" charset="0"/>
              </a:rPr>
              <a:t>Trong New Channel </a:t>
            </a:r>
            <a:r>
              <a:rPr lang="vi-VN" sz="3000">
                <a:effectLst/>
                <a:latin typeface="Montserrat Ultra"/>
                <a:ea typeface="Times New Roman" panose="02020603050405020304" pitchFamily="18" charset="0"/>
              </a:rPr>
              <a:t>nhập thông tin như sau và n</a:t>
            </a:r>
            <a:r>
              <a:rPr lang="en-US" sz="3000">
                <a:effectLst/>
                <a:latin typeface="Montserrat Ultra"/>
                <a:ea typeface="Times New Roman" panose="02020603050405020304" pitchFamily="18" charset="0"/>
              </a:rPr>
              <a:t>hấn Save Channel.</a:t>
            </a:r>
          </a:p>
        </p:txBody>
      </p:sp>
      <p:pic>
        <p:nvPicPr>
          <p:cNvPr id="25" name="Picture 24">
            <a:extLst>
              <a:ext uri="{FF2B5EF4-FFF2-40B4-BE49-F238E27FC236}">
                <a16:creationId xmlns:a16="http://schemas.microsoft.com/office/drawing/2014/main" id="{4CA40872-7608-80A9-11EA-505D50223B7C}"/>
              </a:ext>
            </a:extLst>
          </p:cNvPr>
          <p:cNvPicPr>
            <a:picLocks noChangeAspect="1"/>
          </p:cNvPicPr>
          <p:nvPr/>
        </p:nvPicPr>
        <p:blipFill rotWithShape="1">
          <a:blip r:embed="rId7"/>
          <a:srcRect t="46601" b="2"/>
          <a:stretch/>
        </p:blipFill>
        <p:spPr>
          <a:xfrm>
            <a:off x="7571182" y="5519367"/>
            <a:ext cx="10085887" cy="3509782"/>
          </a:xfrm>
          <a:prstGeom prst="rect">
            <a:avLst/>
          </a:prstGeom>
          <a:effectLst>
            <a:outerShdw blurRad="63500" sx="102000" sy="102000" algn="ctr" rotWithShape="0">
              <a:prstClr val="black">
                <a:alpha val="40000"/>
              </a:prstClr>
            </a:outerShdw>
          </a:effectLst>
        </p:spPr>
      </p:pic>
      <p:sp>
        <p:nvSpPr>
          <p:cNvPr id="26" name="Arc 25">
            <a:extLst>
              <a:ext uri="{FF2B5EF4-FFF2-40B4-BE49-F238E27FC236}">
                <a16:creationId xmlns:a16="http://schemas.microsoft.com/office/drawing/2014/main" id="{6BB9B680-CB78-C6C4-12B3-28E3C91FE77B}"/>
              </a:ext>
            </a:extLst>
          </p:cNvPr>
          <p:cNvSpPr/>
          <p:nvPr/>
        </p:nvSpPr>
        <p:spPr>
          <a:xfrm rot="8143022">
            <a:off x="5024583" y="5724110"/>
            <a:ext cx="4419600" cy="4186142"/>
          </a:xfrm>
          <a:prstGeom prst="arc">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Oval 26">
            <a:extLst>
              <a:ext uri="{FF2B5EF4-FFF2-40B4-BE49-F238E27FC236}">
                <a16:creationId xmlns:a16="http://schemas.microsoft.com/office/drawing/2014/main" id="{5036B6B3-462F-23A7-6F57-23D18C2E760A}"/>
              </a:ext>
            </a:extLst>
          </p:cNvPr>
          <p:cNvSpPr/>
          <p:nvPr/>
        </p:nvSpPr>
        <p:spPr>
          <a:xfrm>
            <a:off x="9518909" y="3624083"/>
            <a:ext cx="2010476" cy="796321"/>
          </a:xfrm>
          <a:prstGeom prst="ellipse">
            <a:avLst/>
          </a:prstGeom>
          <a:noFill/>
          <a:ln w="12700">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4DF87394-9A0F-D9B2-0368-D1ED44E0BA03}"/>
              </a:ext>
            </a:extLst>
          </p:cNvPr>
          <p:cNvSpPr txBox="1"/>
          <p:nvPr/>
        </p:nvSpPr>
        <p:spPr>
          <a:xfrm>
            <a:off x="7571181" y="9125459"/>
            <a:ext cx="10085887" cy="553998"/>
          </a:xfrm>
          <a:prstGeom prst="rect">
            <a:avLst/>
          </a:prstGeom>
          <a:noFill/>
        </p:spPr>
        <p:txBody>
          <a:bodyPr wrap="square">
            <a:spAutoFit/>
          </a:bodyPr>
          <a:lstStyle/>
          <a:p>
            <a:pPr algn="ctr"/>
            <a:r>
              <a:rPr lang="en-US" sz="3000">
                <a:effectLst/>
                <a:latin typeface="Montserrat Ultra"/>
                <a:ea typeface="Times New Roman" panose="02020603050405020304" pitchFamily="18" charset="0"/>
              </a:rPr>
              <a:t>Kết </a:t>
            </a:r>
            <a:r>
              <a:rPr lang="vi-VN" sz="3000">
                <a:effectLst/>
                <a:latin typeface="Montserrat Ultra"/>
                <a:ea typeface="Times New Roman" panose="02020603050405020304" pitchFamily="18" charset="0"/>
              </a:rPr>
              <a:t>quả khi tạo thành công.</a:t>
            </a:r>
            <a:endParaRPr lang="en-US" sz="3000">
              <a:effectLst/>
              <a:latin typeface="Montserrat Ultra"/>
              <a:ea typeface="Times New Roman" panose="02020603050405020304" pitchFamily="18" charset="0"/>
            </a:endParaRPr>
          </a:p>
        </p:txBody>
      </p:sp>
    </p:spTree>
    <p:extLst>
      <p:ext uri="{BB962C8B-B14F-4D97-AF65-F5344CB8AC3E}">
        <p14:creationId xmlns:p14="http://schemas.microsoft.com/office/powerpoint/2010/main" val="37526009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sp>
        <p:nvSpPr>
          <p:cNvPr id="2" name="Freeform 2"/>
          <p:cNvSpPr/>
          <p:nvPr/>
        </p:nvSpPr>
        <p:spPr>
          <a:xfrm>
            <a:off x="28575" y="38100"/>
            <a:ext cx="2264008" cy="1251647"/>
          </a:xfrm>
          <a:custGeom>
            <a:avLst/>
            <a:gdLst/>
            <a:ahLst/>
            <a:cxnLst/>
            <a:rect l="l" t="t" r="r" b="b"/>
            <a:pathLst>
              <a:path w="2264008" h="1251647">
                <a:moveTo>
                  <a:pt x="0" y="0"/>
                </a:moveTo>
                <a:lnTo>
                  <a:pt x="2264008" y="0"/>
                </a:lnTo>
                <a:lnTo>
                  <a:pt x="2264008" y="1251647"/>
                </a:lnTo>
                <a:lnTo>
                  <a:pt x="0" y="1251647"/>
                </a:lnTo>
                <a:lnTo>
                  <a:pt x="0" y="0"/>
                </a:lnTo>
                <a:close/>
              </a:path>
            </a:pathLst>
          </a:custGeom>
          <a:blipFill>
            <a:blip r:embed="rId2"/>
            <a:stretch>
              <a:fillRect/>
            </a:stretch>
          </a:blipFill>
        </p:spPr>
      </p:sp>
      <p:sp>
        <p:nvSpPr>
          <p:cNvPr id="7" name="TextBox 9">
            <a:extLst>
              <a:ext uri="{FF2B5EF4-FFF2-40B4-BE49-F238E27FC236}">
                <a16:creationId xmlns:a16="http://schemas.microsoft.com/office/drawing/2014/main" id="{EACBCDE1-F457-02CB-4D2B-28F32E1EC54E}"/>
              </a:ext>
            </a:extLst>
          </p:cNvPr>
          <p:cNvSpPr txBox="1"/>
          <p:nvPr/>
        </p:nvSpPr>
        <p:spPr>
          <a:xfrm>
            <a:off x="4000494" y="175864"/>
            <a:ext cx="10287012" cy="1053266"/>
          </a:xfrm>
          <a:prstGeom prst="rect">
            <a:avLst/>
          </a:prstGeom>
        </p:spPr>
        <p:txBody>
          <a:bodyPr lIns="0" tIns="0" rIns="0" bIns="0" rtlCol="0" anchor="t">
            <a:spAutoFit/>
          </a:bodyPr>
          <a:lstStyle/>
          <a:p>
            <a:pPr algn="ctr">
              <a:lnSpc>
                <a:spcPts val="8620"/>
              </a:lnSpc>
              <a:spcBef>
                <a:spcPct val="0"/>
              </a:spcBef>
            </a:pPr>
            <a:r>
              <a:rPr lang="en-US" sz="6157" spc="301">
                <a:solidFill>
                  <a:srgbClr val="216C53"/>
                </a:solidFill>
                <a:latin typeface="Montserrat Bold"/>
              </a:rPr>
              <a:t>MÔ HÌNH CHỨC NĂNG</a:t>
            </a:r>
          </a:p>
        </p:txBody>
      </p:sp>
      <p:grpSp>
        <p:nvGrpSpPr>
          <p:cNvPr id="8" name="Group 9">
            <a:extLst>
              <a:ext uri="{FF2B5EF4-FFF2-40B4-BE49-F238E27FC236}">
                <a16:creationId xmlns:a16="http://schemas.microsoft.com/office/drawing/2014/main" id="{996D5FB6-6B63-67DA-1AE4-C4C8ECC66A2A}"/>
              </a:ext>
            </a:extLst>
          </p:cNvPr>
          <p:cNvGrpSpPr/>
          <p:nvPr/>
        </p:nvGrpSpPr>
        <p:grpSpPr>
          <a:xfrm>
            <a:off x="17068103" y="1616"/>
            <a:ext cx="1177932" cy="1392235"/>
            <a:chOff x="0" y="0"/>
            <a:chExt cx="1570577" cy="1856313"/>
          </a:xfrm>
        </p:grpSpPr>
        <p:sp>
          <p:nvSpPr>
            <p:cNvPr id="9" name="Freeform 10">
              <a:extLst>
                <a:ext uri="{FF2B5EF4-FFF2-40B4-BE49-F238E27FC236}">
                  <a16:creationId xmlns:a16="http://schemas.microsoft.com/office/drawing/2014/main" id="{36FC9F5E-6A5F-1E1D-0414-DDFD6027FC21}"/>
                </a:ext>
              </a:extLst>
            </p:cNvPr>
            <p:cNvSpPr/>
            <p:nvPr/>
          </p:nvSpPr>
          <p:spPr>
            <a:xfrm>
              <a:off x="0" y="0"/>
              <a:ext cx="1570577" cy="1448857"/>
            </a:xfrm>
            <a:custGeom>
              <a:avLst/>
              <a:gdLst/>
              <a:ahLst/>
              <a:cxnLst/>
              <a:rect l="l" t="t" r="r" b="b"/>
              <a:pathLst>
                <a:path w="1570577" h="1448857">
                  <a:moveTo>
                    <a:pt x="0" y="0"/>
                  </a:moveTo>
                  <a:lnTo>
                    <a:pt x="1570577" y="0"/>
                  </a:lnTo>
                  <a:lnTo>
                    <a:pt x="1570577" y="1448857"/>
                  </a:lnTo>
                  <a:lnTo>
                    <a:pt x="0" y="14488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1">
              <a:extLst>
                <a:ext uri="{FF2B5EF4-FFF2-40B4-BE49-F238E27FC236}">
                  <a16:creationId xmlns:a16="http://schemas.microsoft.com/office/drawing/2014/main" id="{BB2D7BD0-7A43-497F-C5BD-8038A29C9642}"/>
                </a:ext>
              </a:extLst>
            </p:cNvPr>
            <p:cNvSpPr txBox="1"/>
            <p:nvPr/>
          </p:nvSpPr>
          <p:spPr>
            <a:xfrm>
              <a:off x="0" y="1460087"/>
              <a:ext cx="1570577" cy="396225"/>
            </a:xfrm>
            <a:prstGeom prst="rect">
              <a:avLst/>
            </a:prstGeom>
          </p:spPr>
          <p:txBody>
            <a:bodyPr lIns="0" tIns="0" rIns="0" bIns="0" rtlCol="0" anchor="t">
              <a:spAutoFit/>
            </a:bodyPr>
            <a:lstStyle/>
            <a:p>
              <a:pPr algn="ctr">
                <a:lnSpc>
                  <a:spcPts val="2658"/>
                </a:lnSpc>
              </a:pPr>
              <a:r>
                <a:rPr lang="en-US" sz="1661" spc="255">
                  <a:solidFill>
                    <a:srgbClr val="2C6D44"/>
                  </a:solidFill>
                  <a:latin typeface="Glacial Indifference Bold"/>
                </a:rPr>
                <a:t>NHÓM 31</a:t>
              </a:r>
            </a:p>
          </p:txBody>
        </p:sp>
      </p:grpSp>
      <p:sp>
        <p:nvSpPr>
          <p:cNvPr id="11" name="TextBox 7">
            <a:extLst>
              <a:ext uri="{FF2B5EF4-FFF2-40B4-BE49-F238E27FC236}">
                <a16:creationId xmlns:a16="http://schemas.microsoft.com/office/drawing/2014/main" id="{FBC3FC60-3F87-C160-D4FE-77A643DDD21B}"/>
              </a:ext>
            </a:extLst>
          </p:cNvPr>
          <p:cNvSpPr txBox="1"/>
          <p:nvPr/>
        </p:nvSpPr>
        <p:spPr>
          <a:xfrm>
            <a:off x="223597" y="1594347"/>
            <a:ext cx="11180063" cy="582211"/>
          </a:xfrm>
          <a:prstGeom prst="rect">
            <a:avLst/>
          </a:prstGeom>
        </p:spPr>
        <p:txBody>
          <a:bodyPr lIns="0" tIns="0" rIns="0" bIns="0" rtlCol="0" anchor="t">
            <a:spAutoFit/>
          </a:bodyPr>
          <a:lstStyle/>
          <a:p>
            <a:pPr>
              <a:lnSpc>
                <a:spcPts val="4900"/>
              </a:lnSpc>
              <a:spcBef>
                <a:spcPct val="0"/>
              </a:spcBef>
            </a:pPr>
            <a:r>
              <a:rPr lang="en-US" sz="3500" spc="171">
                <a:solidFill>
                  <a:srgbClr val="216C53"/>
                </a:solidFill>
                <a:latin typeface="Montserrat Ultra-Bold"/>
              </a:rPr>
              <a:t>SỬ DỤNG </a:t>
            </a:r>
            <a:r>
              <a:rPr lang="vi-VN" sz="3500" spc="171">
                <a:solidFill>
                  <a:srgbClr val="216C53"/>
                </a:solidFill>
                <a:latin typeface="Montserrat Ultra-Bold"/>
              </a:rPr>
              <a:t>THINGS SPEAK</a:t>
            </a:r>
            <a:endParaRPr lang="en-US" sz="3500" spc="171">
              <a:solidFill>
                <a:srgbClr val="216C53"/>
              </a:solidFill>
              <a:latin typeface="Montserrat Ultra-Bold"/>
            </a:endParaRPr>
          </a:p>
        </p:txBody>
      </p:sp>
      <p:pic>
        <p:nvPicPr>
          <p:cNvPr id="14" name="Picture 13">
            <a:extLst>
              <a:ext uri="{FF2B5EF4-FFF2-40B4-BE49-F238E27FC236}">
                <a16:creationId xmlns:a16="http://schemas.microsoft.com/office/drawing/2014/main" id="{5F0C7971-1EB9-81B1-68C2-6C3C28BF8FF6}"/>
              </a:ext>
            </a:extLst>
          </p:cNvPr>
          <p:cNvPicPr>
            <a:picLocks noChangeAspect="1"/>
          </p:cNvPicPr>
          <p:nvPr/>
        </p:nvPicPr>
        <p:blipFill rotWithShape="1">
          <a:blip r:embed="rId5"/>
          <a:srcRect t="1" b="46932"/>
          <a:stretch/>
        </p:blipFill>
        <p:spPr>
          <a:xfrm>
            <a:off x="2095146" y="4000500"/>
            <a:ext cx="14120674" cy="5181600"/>
          </a:xfrm>
          <a:prstGeom prst="rect">
            <a:avLst/>
          </a:prstGeom>
          <a:effectLst>
            <a:outerShdw blurRad="63500" sx="102000" sy="102000" algn="ctr" rotWithShape="0">
              <a:prstClr val="black">
                <a:alpha val="40000"/>
              </a:prstClr>
            </a:outerShdw>
          </a:effectLst>
        </p:spPr>
      </p:pic>
      <p:sp>
        <p:nvSpPr>
          <p:cNvPr id="19" name="TextBox 18">
            <a:extLst>
              <a:ext uri="{FF2B5EF4-FFF2-40B4-BE49-F238E27FC236}">
                <a16:creationId xmlns:a16="http://schemas.microsoft.com/office/drawing/2014/main" id="{8FC54D61-2D97-499E-E613-23E4EF0C3348}"/>
              </a:ext>
            </a:extLst>
          </p:cNvPr>
          <p:cNvSpPr txBox="1"/>
          <p:nvPr/>
        </p:nvSpPr>
        <p:spPr>
          <a:xfrm>
            <a:off x="2095146" y="9357360"/>
            <a:ext cx="14120674" cy="553998"/>
          </a:xfrm>
          <a:prstGeom prst="rect">
            <a:avLst/>
          </a:prstGeom>
          <a:noFill/>
        </p:spPr>
        <p:txBody>
          <a:bodyPr wrap="square">
            <a:spAutoFit/>
          </a:bodyPr>
          <a:lstStyle/>
          <a:p>
            <a:pPr algn="ctr"/>
            <a:r>
              <a:rPr lang="vi-VN" sz="3000">
                <a:effectLst/>
                <a:latin typeface="Montserrat Ultra"/>
                <a:ea typeface="Times New Roman" panose="02020603050405020304" pitchFamily="18" charset="0"/>
              </a:rPr>
              <a:t>Thiếp lập API Keys</a:t>
            </a:r>
            <a:endParaRPr lang="en-US" sz="3000">
              <a:latin typeface="Montserrat Ultra"/>
            </a:endParaRPr>
          </a:p>
        </p:txBody>
      </p:sp>
      <p:sp>
        <p:nvSpPr>
          <p:cNvPr id="21" name="TextBox 20">
            <a:extLst>
              <a:ext uri="{FF2B5EF4-FFF2-40B4-BE49-F238E27FC236}">
                <a16:creationId xmlns:a16="http://schemas.microsoft.com/office/drawing/2014/main" id="{91543B5C-C5D2-E3AE-C3FC-CD1FDB186112}"/>
              </a:ext>
            </a:extLst>
          </p:cNvPr>
          <p:cNvSpPr txBox="1"/>
          <p:nvPr/>
        </p:nvSpPr>
        <p:spPr>
          <a:xfrm>
            <a:off x="571605" y="2442331"/>
            <a:ext cx="17167756" cy="1405769"/>
          </a:xfrm>
          <a:prstGeom prst="rect">
            <a:avLst/>
          </a:prstGeom>
          <a:noFill/>
        </p:spPr>
        <p:txBody>
          <a:bodyPr wrap="square">
            <a:spAutoFit/>
          </a:bodyPr>
          <a:lstStyle/>
          <a:p>
            <a:pPr algn="just">
              <a:lnSpc>
                <a:spcPct val="150000"/>
              </a:lnSpc>
            </a:pPr>
            <a:r>
              <a:rPr lang="en-US" sz="3000">
                <a:effectLst/>
                <a:latin typeface="Montserrat Ultra"/>
                <a:ea typeface="Times New Roman" panose="02020603050405020304" pitchFamily="18" charset="0"/>
              </a:rPr>
              <a:t>Trong trang quản lý kênh, chọn </a:t>
            </a:r>
            <a:r>
              <a:rPr lang="vi-VN" sz="3000">
                <a:effectLst/>
                <a:latin typeface="Montserrat Ultra"/>
                <a:ea typeface="Times New Roman" panose="02020603050405020304" pitchFamily="18" charset="0"/>
              </a:rPr>
              <a:t>vào </a:t>
            </a:r>
            <a:r>
              <a:rPr lang="en-US" sz="3000">
                <a:effectLst/>
                <a:latin typeface="Montserrat Ultra"/>
                <a:ea typeface="Times New Roman" panose="02020603050405020304" pitchFamily="18" charset="0"/>
              </a:rPr>
              <a:t>mục </a:t>
            </a:r>
            <a:r>
              <a:rPr lang="vi-VN" sz="3000">
                <a:effectLst/>
                <a:latin typeface="Montserrat Ultra"/>
                <a:ea typeface="Times New Roman" panose="02020603050405020304" pitchFamily="18" charset="0"/>
              </a:rPr>
              <a:t>“</a:t>
            </a:r>
            <a:r>
              <a:rPr lang="en-US" sz="3000">
                <a:effectLst/>
                <a:latin typeface="Montserrat Ultra"/>
                <a:ea typeface="Times New Roman" panose="02020603050405020304" pitchFamily="18" charset="0"/>
              </a:rPr>
              <a:t>API Keys</a:t>
            </a:r>
            <a:r>
              <a:rPr lang="vi-VN" sz="3000">
                <a:effectLst/>
                <a:latin typeface="Montserrat Ultra"/>
                <a:ea typeface="Times New Roman" panose="02020603050405020304" pitchFamily="18" charset="0"/>
              </a:rPr>
              <a:t>”. Khóa API này cho phép ghi dữ liệu vào kênh hoặc đọc dữ liệu từ kênh riêng tư. Khóa API được tạo tự động khi vừa tạo kênh mới.</a:t>
            </a:r>
            <a:endParaRPr lang="en-US" sz="3000">
              <a:effectLst/>
              <a:latin typeface="Montserrat Ultra"/>
              <a:ea typeface="Times New Roman" panose="02020603050405020304" pitchFamily="18" charset="0"/>
            </a:endParaRPr>
          </a:p>
        </p:txBody>
      </p:sp>
    </p:spTree>
    <p:extLst>
      <p:ext uri="{BB962C8B-B14F-4D97-AF65-F5344CB8AC3E}">
        <p14:creationId xmlns:p14="http://schemas.microsoft.com/office/powerpoint/2010/main" val="3626566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sp>
        <p:nvSpPr>
          <p:cNvPr id="2" name="Freeform 2"/>
          <p:cNvSpPr/>
          <p:nvPr/>
        </p:nvSpPr>
        <p:spPr>
          <a:xfrm>
            <a:off x="28575" y="38100"/>
            <a:ext cx="2264008" cy="1251647"/>
          </a:xfrm>
          <a:custGeom>
            <a:avLst/>
            <a:gdLst/>
            <a:ahLst/>
            <a:cxnLst/>
            <a:rect l="l" t="t" r="r" b="b"/>
            <a:pathLst>
              <a:path w="2264008" h="1251647">
                <a:moveTo>
                  <a:pt x="0" y="0"/>
                </a:moveTo>
                <a:lnTo>
                  <a:pt x="2264008" y="0"/>
                </a:lnTo>
                <a:lnTo>
                  <a:pt x="2264008" y="1251647"/>
                </a:lnTo>
                <a:lnTo>
                  <a:pt x="0" y="1251647"/>
                </a:lnTo>
                <a:lnTo>
                  <a:pt x="0" y="0"/>
                </a:lnTo>
                <a:close/>
              </a:path>
            </a:pathLst>
          </a:custGeom>
          <a:blipFill>
            <a:blip r:embed="rId2"/>
            <a:stretch>
              <a:fillRect/>
            </a:stretch>
          </a:blipFill>
        </p:spPr>
      </p:sp>
      <p:sp>
        <p:nvSpPr>
          <p:cNvPr id="7" name="TextBox 9">
            <a:extLst>
              <a:ext uri="{FF2B5EF4-FFF2-40B4-BE49-F238E27FC236}">
                <a16:creationId xmlns:a16="http://schemas.microsoft.com/office/drawing/2014/main" id="{EACBCDE1-F457-02CB-4D2B-28F32E1EC54E}"/>
              </a:ext>
            </a:extLst>
          </p:cNvPr>
          <p:cNvSpPr txBox="1"/>
          <p:nvPr/>
        </p:nvSpPr>
        <p:spPr>
          <a:xfrm>
            <a:off x="4000494" y="175864"/>
            <a:ext cx="10287012" cy="1053266"/>
          </a:xfrm>
          <a:prstGeom prst="rect">
            <a:avLst/>
          </a:prstGeom>
        </p:spPr>
        <p:txBody>
          <a:bodyPr lIns="0" tIns="0" rIns="0" bIns="0" rtlCol="0" anchor="t">
            <a:spAutoFit/>
          </a:bodyPr>
          <a:lstStyle/>
          <a:p>
            <a:pPr algn="ctr">
              <a:lnSpc>
                <a:spcPts val="8620"/>
              </a:lnSpc>
              <a:spcBef>
                <a:spcPct val="0"/>
              </a:spcBef>
            </a:pPr>
            <a:r>
              <a:rPr lang="en-US" sz="6157" spc="301">
                <a:solidFill>
                  <a:srgbClr val="216C53"/>
                </a:solidFill>
                <a:latin typeface="Montserrat Bold"/>
              </a:rPr>
              <a:t>MÔ HÌNH CHỨC NĂNG</a:t>
            </a:r>
          </a:p>
        </p:txBody>
      </p:sp>
      <p:grpSp>
        <p:nvGrpSpPr>
          <p:cNvPr id="8" name="Group 9">
            <a:extLst>
              <a:ext uri="{FF2B5EF4-FFF2-40B4-BE49-F238E27FC236}">
                <a16:creationId xmlns:a16="http://schemas.microsoft.com/office/drawing/2014/main" id="{996D5FB6-6B63-67DA-1AE4-C4C8ECC66A2A}"/>
              </a:ext>
            </a:extLst>
          </p:cNvPr>
          <p:cNvGrpSpPr/>
          <p:nvPr/>
        </p:nvGrpSpPr>
        <p:grpSpPr>
          <a:xfrm>
            <a:off x="17068103" y="1616"/>
            <a:ext cx="1177932" cy="1392235"/>
            <a:chOff x="0" y="0"/>
            <a:chExt cx="1570577" cy="1856313"/>
          </a:xfrm>
        </p:grpSpPr>
        <p:sp>
          <p:nvSpPr>
            <p:cNvPr id="9" name="Freeform 10">
              <a:extLst>
                <a:ext uri="{FF2B5EF4-FFF2-40B4-BE49-F238E27FC236}">
                  <a16:creationId xmlns:a16="http://schemas.microsoft.com/office/drawing/2014/main" id="{36FC9F5E-6A5F-1E1D-0414-DDFD6027FC21}"/>
                </a:ext>
              </a:extLst>
            </p:cNvPr>
            <p:cNvSpPr/>
            <p:nvPr/>
          </p:nvSpPr>
          <p:spPr>
            <a:xfrm>
              <a:off x="0" y="0"/>
              <a:ext cx="1570577" cy="1448857"/>
            </a:xfrm>
            <a:custGeom>
              <a:avLst/>
              <a:gdLst/>
              <a:ahLst/>
              <a:cxnLst/>
              <a:rect l="l" t="t" r="r" b="b"/>
              <a:pathLst>
                <a:path w="1570577" h="1448857">
                  <a:moveTo>
                    <a:pt x="0" y="0"/>
                  </a:moveTo>
                  <a:lnTo>
                    <a:pt x="1570577" y="0"/>
                  </a:lnTo>
                  <a:lnTo>
                    <a:pt x="1570577" y="1448857"/>
                  </a:lnTo>
                  <a:lnTo>
                    <a:pt x="0" y="14488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1">
              <a:extLst>
                <a:ext uri="{FF2B5EF4-FFF2-40B4-BE49-F238E27FC236}">
                  <a16:creationId xmlns:a16="http://schemas.microsoft.com/office/drawing/2014/main" id="{BB2D7BD0-7A43-497F-C5BD-8038A29C9642}"/>
                </a:ext>
              </a:extLst>
            </p:cNvPr>
            <p:cNvSpPr txBox="1"/>
            <p:nvPr/>
          </p:nvSpPr>
          <p:spPr>
            <a:xfrm>
              <a:off x="0" y="1460087"/>
              <a:ext cx="1570577" cy="396225"/>
            </a:xfrm>
            <a:prstGeom prst="rect">
              <a:avLst/>
            </a:prstGeom>
          </p:spPr>
          <p:txBody>
            <a:bodyPr lIns="0" tIns="0" rIns="0" bIns="0" rtlCol="0" anchor="t">
              <a:spAutoFit/>
            </a:bodyPr>
            <a:lstStyle/>
            <a:p>
              <a:pPr algn="ctr">
                <a:lnSpc>
                  <a:spcPts val="2658"/>
                </a:lnSpc>
              </a:pPr>
              <a:r>
                <a:rPr lang="en-US" sz="1661" spc="255">
                  <a:solidFill>
                    <a:srgbClr val="2C6D44"/>
                  </a:solidFill>
                  <a:latin typeface="Glacial Indifference Bold"/>
                </a:rPr>
                <a:t>NHÓM 31</a:t>
              </a:r>
            </a:p>
          </p:txBody>
        </p:sp>
      </p:grpSp>
      <p:sp>
        <p:nvSpPr>
          <p:cNvPr id="11" name="TextBox 7">
            <a:extLst>
              <a:ext uri="{FF2B5EF4-FFF2-40B4-BE49-F238E27FC236}">
                <a16:creationId xmlns:a16="http://schemas.microsoft.com/office/drawing/2014/main" id="{FBC3FC60-3F87-C160-D4FE-77A643DDD21B}"/>
              </a:ext>
            </a:extLst>
          </p:cNvPr>
          <p:cNvSpPr txBox="1"/>
          <p:nvPr/>
        </p:nvSpPr>
        <p:spPr>
          <a:xfrm>
            <a:off x="223597" y="1594347"/>
            <a:ext cx="11180063" cy="582211"/>
          </a:xfrm>
          <a:prstGeom prst="rect">
            <a:avLst/>
          </a:prstGeom>
        </p:spPr>
        <p:txBody>
          <a:bodyPr lIns="0" tIns="0" rIns="0" bIns="0" rtlCol="0" anchor="t">
            <a:spAutoFit/>
          </a:bodyPr>
          <a:lstStyle/>
          <a:p>
            <a:pPr>
              <a:lnSpc>
                <a:spcPts val="4900"/>
              </a:lnSpc>
              <a:spcBef>
                <a:spcPct val="0"/>
              </a:spcBef>
            </a:pPr>
            <a:r>
              <a:rPr lang="en-US" sz="3500" spc="171">
                <a:solidFill>
                  <a:srgbClr val="216C53"/>
                </a:solidFill>
                <a:latin typeface="Montserrat Ultra-Bold"/>
              </a:rPr>
              <a:t>SỬ DỤNG </a:t>
            </a:r>
            <a:r>
              <a:rPr lang="vi-VN" sz="3500" spc="171">
                <a:solidFill>
                  <a:srgbClr val="216C53"/>
                </a:solidFill>
                <a:latin typeface="Montserrat Ultra-Bold"/>
              </a:rPr>
              <a:t>THINGS SPEAK</a:t>
            </a:r>
            <a:endParaRPr lang="en-US" sz="3500" spc="171">
              <a:solidFill>
                <a:srgbClr val="216C53"/>
              </a:solidFill>
              <a:latin typeface="Montserrat Ultra-Bold"/>
            </a:endParaRPr>
          </a:p>
        </p:txBody>
      </p:sp>
      <p:pic>
        <p:nvPicPr>
          <p:cNvPr id="3" name="Picture 2">
            <a:extLst>
              <a:ext uri="{FF2B5EF4-FFF2-40B4-BE49-F238E27FC236}">
                <a16:creationId xmlns:a16="http://schemas.microsoft.com/office/drawing/2014/main" id="{DBD41B8D-5980-F6AF-54AC-295F0052724A}"/>
              </a:ext>
            </a:extLst>
          </p:cNvPr>
          <p:cNvPicPr>
            <a:picLocks noChangeAspect="1"/>
          </p:cNvPicPr>
          <p:nvPr/>
        </p:nvPicPr>
        <p:blipFill>
          <a:blip r:embed="rId5"/>
          <a:stretch>
            <a:fillRect/>
          </a:stretch>
        </p:blipFill>
        <p:spPr>
          <a:xfrm>
            <a:off x="762000" y="3544568"/>
            <a:ext cx="8229600" cy="5588749"/>
          </a:xfrm>
          <a:prstGeom prst="rect">
            <a:avLst/>
          </a:prstGeom>
          <a:effectLst>
            <a:outerShdw blurRad="63500" sx="102000" sy="102000" algn="ctr" rotWithShape="0">
              <a:prstClr val="black">
                <a:alpha val="40000"/>
              </a:prstClr>
            </a:outerShdw>
          </a:effectLst>
        </p:spPr>
      </p:pic>
      <p:pic>
        <p:nvPicPr>
          <p:cNvPr id="4" name="Picture 3">
            <a:extLst>
              <a:ext uri="{FF2B5EF4-FFF2-40B4-BE49-F238E27FC236}">
                <a16:creationId xmlns:a16="http://schemas.microsoft.com/office/drawing/2014/main" id="{DEE0F220-39CE-BBE7-F147-12E3FFF533FD}"/>
              </a:ext>
            </a:extLst>
          </p:cNvPr>
          <p:cNvPicPr>
            <a:picLocks noChangeAspect="1"/>
          </p:cNvPicPr>
          <p:nvPr/>
        </p:nvPicPr>
        <p:blipFill>
          <a:blip r:embed="rId6"/>
          <a:stretch>
            <a:fillRect/>
          </a:stretch>
        </p:blipFill>
        <p:spPr>
          <a:xfrm>
            <a:off x="9296402" y="3546805"/>
            <a:ext cx="8229600" cy="5602150"/>
          </a:xfrm>
          <a:prstGeom prst="rect">
            <a:avLst/>
          </a:prstGeom>
          <a:effectLst>
            <a:outerShdw blurRad="63500" sx="102000" sy="102000" algn="ctr" rotWithShape="0">
              <a:prstClr val="black">
                <a:alpha val="40000"/>
              </a:prstClr>
            </a:outerShdw>
          </a:effectLst>
        </p:spPr>
      </p:pic>
      <p:sp>
        <p:nvSpPr>
          <p:cNvPr id="12" name="TextBox 11">
            <a:extLst>
              <a:ext uri="{FF2B5EF4-FFF2-40B4-BE49-F238E27FC236}">
                <a16:creationId xmlns:a16="http://schemas.microsoft.com/office/drawing/2014/main" id="{C87934FB-A35A-D2A4-C5F2-17000C661B56}"/>
              </a:ext>
            </a:extLst>
          </p:cNvPr>
          <p:cNvSpPr txBox="1"/>
          <p:nvPr/>
        </p:nvSpPr>
        <p:spPr>
          <a:xfrm>
            <a:off x="28575" y="9410700"/>
            <a:ext cx="18217460" cy="553998"/>
          </a:xfrm>
          <a:prstGeom prst="rect">
            <a:avLst/>
          </a:prstGeom>
          <a:noFill/>
        </p:spPr>
        <p:txBody>
          <a:bodyPr wrap="square">
            <a:spAutoFit/>
          </a:bodyPr>
          <a:lstStyle/>
          <a:p>
            <a:pPr algn="ctr">
              <a:spcAft>
                <a:spcPts val="1000"/>
              </a:spcAft>
            </a:pPr>
            <a:r>
              <a:rPr lang="en-US" sz="3000">
                <a:solidFill>
                  <a:srgbClr val="222222"/>
                </a:solidFill>
                <a:effectLst/>
                <a:latin typeface="Montserrat Ultra"/>
                <a:ea typeface="Times New Roman" panose="02020603050405020304" pitchFamily="18" charset="0"/>
              </a:rPr>
              <a:t>Đồ thị biểu diễn dữ liệu quan trắc nhiệt độ</a:t>
            </a:r>
            <a:r>
              <a:rPr lang="vi-VN" sz="3000">
                <a:solidFill>
                  <a:srgbClr val="222222"/>
                </a:solidFill>
                <a:effectLst/>
                <a:latin typeface="Montserrat Ultra"/>
                <a:ea typeface="Times New Roman" panose="02020603050405020304" pitchFamily="18" charset="0"/>
              </a:rPr>
              <a:t> và độ ẩm</a:t>
            </a:r>
            <a:r>
              <a:rPr lang="en-US" sz="3000">
                <a:solidFill>
                  <a:srgbClr val="222222"/>
                </a:solidFill>
                <a:effectLst/>
                <a:latin typeface="Montserrat Ultra"/>
                <a:ea typeface="Times New Roman" panose="02020603050405020304" pitchFamily="18" charset="0"/>
              </a:rPr>
              <a:t> trong nhà kính</a:t>
            </a:r>
            <a:endParaRPr lang="en-US" sz="3000">
              <a:effectLst/>
              <a:latin typeface="Montserrat Ultra"/>
              <a:ea typeface="Times New Roman" panose="02020603050405020304" pitchFamily="18" charset="0"/>
            </a:endParaRPr>
          </a:p>
        </p:txBody>
      </p:sp>
      <p:sp>
        <p:nvSpPr>
          <p:cNvPr id="16" name="TextBox 15">
            <a:extLst>
              <a:ext uri="{FF2B5EF4-FFF2-40B4-BE49-F238E27FC236}">
                <a16:creationId xmlns:a16="http://schemas.microsoft.com/office/drawing/2014/main" id="{F130ACA2-2B85-F723-3F20-032B551EA7B6}"/>
              </a:ext>
            </a:extLst>
          </p:cNvPr>
          <p:cNvSpPr txBox="1"/>
          <p:nvPr/>
        </p:nvSpPr>
        <p:spPr>
          <a:xfrm>
            <a:off x="762000" y="2705100"/>
            <a:ext cx="16764000" cy="553998"/>
          </a:xfrm>
          <a:prstGeom prst="rect">
            <a:avLst/>
          </a:prstGeom>
          <a:noFill/>
        </p:spPr>
        <p:txBody>
          <a:bodyPr wrap="square">
            <a:spAutoFit/>
          </a:bodyPr>
          <a:lstStyle/>
          <a:p>
            <a:r>
              <a:rPr lang="en-US" sz="3000">
                <a:effectLst/>
                <a:latin typeface="Montserrat Ultra"/>
                <a:ea typeface="Times New Roman" panose="02020603050405020304" pitchFamily="18" charset="0"/>
              </a:rPr>
              <a:t>Sau khi xử </a:t>
            </a:r>
            <a:r>
              <a:rPr lang="vi-VN" sz="3000">
                <a:effectLst/>
                <a:latin typeface="Montserrat Ultra"/>
                <a:ea typeface="Times New Roman" panose="02020603050405020304" pitchFamily="18" charset="0"/>
              </a:rPr>
              <a:t>lý dữ liệu và </a:t>
            </a:r>
            <a:r>
              <a:rPr lang="en-US" sz="3000">
                <a:effectLst/>
                <a:latin typeface="Montserrat Ultra"/>
                <a:ea typeface="Times New Roman" panose="02020603050405020304" pitchFamily="18" charset="0"/>
              </a:rPr>
              <a:t>chương trình sẽ có </a:t>
            </a:r>
            <a:r>
              <a:rPr lang="vi-VN" sz="3000">
                <a:effectLst/>
                <a:latin typeface="Montserrat Ultra"/>
                <a:ea typeface="Times New Roman" panose="02020603050405020304" pitchFamily="18" charset="0"/>
              </a:rPr>
              <a:t>kết quả </a:t>
            </a:r>
            <a:r>
              <a:rPr lang="en-US" sz="3000">
                <a:effectLst/>
                <a:latin typeface="Montserrat Ultra"/>
                <a:ea typeface="Times New Roman" panose="02020603050405020304" pitchFamily="18" charset="0"/>
              </a:rPr>
              <a:t>như</a:t>
            </a:r>
            <a:r>
              <a:rPr lang="vi-VN" sz="3000">
                <a:effectLst/>
                <a:latin typeface="Montserrat Ultra"/>
                <a:ea typeface="Times New Roman" panose="02020603050405020304" pitchFamily="18" charset="0"/>
              </a:rPr>
              <a:t> sau:</a:t>
            </a:r>
            <a:endParaRPr lang="en-US" sz="3000">
              <a:latin typeface="Montserrat Ultra"/>
            </a:endParaRPr>
          </a:p>
        </p:txBody>
      </p:sp>
    </p:spTree>
    <p:extLst>
      <p:ext uri="{BB962C8B-B14F-4D97-AF65-F5344CB8AC3E}">
        <p14:creationId xmlns:p14="http://schemas.microsoft.com/office/powerpoint/2010/main" val="38241037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grpSp>
        <p:nvGrpSpPr>
          <p:cNvPr id="2" name="Group 2"/>
          <p:cNvGrpSpPr/>
          <p:nvPr/>
        </p:nvGrpSpPr>
        <p:grpSpPr>
          <a:xfrm>
            <a:off x="14607725" y="5815891"/>
            <a:ext cx="3916214" cy="4471109"/>
            <a:chOff x="0" y="0"/>
            <a:chExt cx="1031431" cy="1177576"/>
          </a:xfrm>
        </p:grpSpPr>
        <p:sp>
          <p:nvSpPr>
            <p:cNvPr id="3" name="Freeform 3"/>
            <p:cNvSpPr/>
            <p:nvPr/>
          </p:nvSpPr>
          <p:spPr>
            <a:xfrm>
              <a:off x="0" y="0"/>
              <a:ext cx="1031431" cy="1177576"/>
            </a:xfrm>
            <a:custGeom>
              <a:avLst/>
              <a:gdLst/>
              <a:ahLst/>
              <a:cxnLst/>
              <a:rect l="l" t="t" r="r" b="b"/>
              <a:pathLst>
                <a:path w="1031431" h="1177576">
                  <a:moveTo>
                    <a:pt x="0" y="0"/>
                  </a:moveTo>
                  <a:lnTo>
                    <a:pt x="1031431" y="0"/>
                  </a:lnTo>
                  <a:lnTo>
                    <a:pt x="1031431" y="1177576"/>
                  </a:lnTo>
                  <a:lnTo>
                    <a:pt x="0" y="1177576"/>
                  </a:lnTo>
                  <a:close/>
                </a:path>
              </a:pathLst>
            </a:custGeom>
            <a:solidFill>
              <a:srgbClr val="216C53"/>
            </a:solidFill>
          </p:spPr>
        </p:sp>
        <p:sp>
          <p:nvSpPr>
            <p:cNvPr id="4" name="TextBox 4"/>
            <p:cNvSpPr txBox="1"/>
            <p:nvPr/>
          </p:nvSpPr>
          <p:spPr>
            <a:xfrm>
              <a:off x="0" y="-66675"/>
              <a:ext cx="1031431" cy="1244251"/>
            </a:xfrm>
            <a:prstGeom prst="rect">
              <a:avLst/>
            </a:prstGeom>
          </p:spPr>
          <p:txBody>
            <a:bodyPr lIns="50800" tIns="50800" rIns="50800" bIns="50800" rtlCol="0" anchor="ctr"/>
            <a:lstStyle/>
            <a:p>
              <a:pPr algn="ctr">
                <a:lnSpc>
                  <a:spcPts val="3175"/>
                </a:lnSpc>
              </a:pPr>
              <a:endParaRPr/>
            </a:p>
          </p:txBody>
        </p:sp>
      </p:grpSp>
      <p:sp>
        <p:nvSpPr>
          <p:cNvPr id="5" name="AutoShape 5"/>
          <p:cNvSpPr/>
          <p:nvPr/>
        </p:nvSpPr>
        <p:spPr>
          <a:xfrm>
            <a:off x="3495172" y="5712098"/>
            <a:ext cx="4328849" cy="0"/>
          </a:xfrm>
          <a:prstGeom prst="line">
            <a:avLst/>
          </a:prstGeom>
          <a:ln w="19050" cap="flat">
            <a:solidFill>
              <a:srgbClr val="2E7D63"/>
            </a:solidFill>
            <a:prstDash val="solid"/>
            <a:headEnd type="none" w="sm" len="sm"/>
            <a:tailEnd type="none" w="sm" len="sm"/>
          </a:ln>
        </p:spPr>
      </p:sp>
      <p:sp>
        <p:nvSpPr>
          <p:cNvPr id="6" name="Freeform 6"/>
          <p:cNvSpPr/>
          <p:nvPr/>
        </p:nvSpPr>
        <p:spPr>
          <a:xfrm rot="-5400000">
            <a:off x="0" y="9048282"/>
            <a:ext cx="1238718" cy="1238718"/>
          </a:xfrm>
          <a:custGeom>
            <a:avLst/>
            <a:gdLst/>
            <a:ahLst/>
            <a:cxnLst/>
            <a:rect l="l" t="t" r="r" b="b"/>
            <a:pathLst>
              <a:path w="1238718" h="1238718">
                <a:moveTo>
                  <a:pt x="0" y="0"/>
                </a:moveTo>
                <a:lnTo>
                  <a:pt x="1238718" y="0"/>
                </a:lnTo>
                <a:lnTo>
                  <a:pt x="1238718" y="1238718"/>
                </a:lnTo>
                <a:lnTo>
                  <a:pt x="0" y="12387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1274067" y="1699122"/>
            <a:ext cx="6576443" cy="8045002"/>
            <a:chOff x="0" y="0"/>
            <a:chExt cx="8768591" cy="10726669"/>
          </a:xfrm>
        </p:grpSpPr>
        <p:pic>
          <p:nvPicPr>
            <p:cNvPr id="8" name="Picture 8"/>
            <p:cNvPicPr>
              <a:picLocks noChangeAspect="1"/>
            </p:cNvPicPr>
            <p:nvPr/>
          </p:nvPicPr>
          <p:blipFill>
            <a:blip r:embed="rId4"/>
            <a:srcRect l="22768" r="22768"/>
            <a:stretch>
              <a:fillRect/>
            </a:stretch>
          </p:blipFill>
          <p:spPr>
            <a:xfrm>
              <a:off x="0" y="0"/>
              <a:ext cx="8768591" cy="10726669"/>
            </a:xfrm>
            <a:prstGeom prst="rect">
              <a:avLst/>
            </a:prstGeom>
          </p:spPr>
        </p:pic>
      </p:grpSp>
      <p:grpSp>
        <p:nvGrpSpPr>
          <p:cNvPr id="9" name="Group 9"/>
          <p:cNvGrpSpPr/>
          <p:nvPr/>
        </p:nvGrpSpPr>
        <p:grpSpPr>
          <a:xfrm>
            <a:off x="17068103" y="1616"/>
            <a:ext cx="1177932" cy="1392235"/>
            <a:chOff x="0" y="0"/>
            <a:chExt cx="1570577" cy="1856313"/>
          </a:xfrm>
        </p:grpSpPr>
        <p:sp>
          <p:nvSpPr>
            <p:cNvPr id="10" name="Freeform 10"/>
            <p:cNvSpPr/>
            <p:nvPr/>
          </p:nvSpPr>
          <p:spPr>
            <a:xfrm>
              <a:off x="0" y="0"/>
              <a:ext cx="1570577" cy="1448857"/>
            </a:xfrm>
            <a:custGeom>
              <a:avLst/>
              <a:gdLst/>
              <a:ahLst/>
              <a:cxnLst/>
              <a:rect l="l" t="t" r="r" b="b"/>
              <a:pathLst>
                <a:path w="1570577" h="1448857">
                  <a:moveTo>
                    <a:pt x="0" y="0"/>
                  </a:moveTo>
                  <a:lnTo>
                    <a:pt x="1570577" y="0"/>
                  </a:lnTo>
                  <a:lnTo>
                    <a:pt x="1570577" y="1448857"/>
                  </a:lnTo>
                  <a:lnTo>
                    <a:pt x="0" y="14488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1"/>
            <p:cNvSpPr txBox="1"/>
            <p:nvPr/>
          </p:nvSpPr>
          <p:spPr>
            <a:xfrm>
              <a:off x="0" y="1460087"/>
              <a:ext cx="1570577" cy="396225"/>
            </a:xfrm>
            <a:prstGeom prst="rect">
              <a:avLst/>
            </a:prstGeom>
          </p:spPr>
          <p:txBody>
            <a:bodyPr lIns="0" tIns="0" rIns="0" bIns="0" rtlCol="0" anchor="t">
              <a:spAutoFit/>
            </a:bodyPr>
            <a:lstStyle/>
            <a:p>
              <a:pPr algn="ctr">
                <a:lnSpc>
                  <a:spcPts val="2658"/>
                </a:lnSpc>
              </a:pPr>
              <a:r>
                <a:rPr lang="en-US" sz="1661" spc="255">
                  <a:solidFill>
                    <a:srgbClr val="2C6D44"/>
                  </a:solidFill>
                  <a:latin typeface="Glacial Indifference Bold"/>
                </a:rPr>
                <a:t>NHÓM 31</a:t>
              </a:r>
            </a:p>
          </p:txBody>
        </p:sp>
      </p:grpSp>
      <p:sp>
        <p:nvSpPr>
          <p:cNvPr id="12" name="Freeform 12"/>
          <p:cNvSpPr/>
          <p:nvPr/>
        </p:nvSpPr>
        <p:spPr>
          <a:xfrm>
            <a:off x="28575" y="38100"/>
            <a:ext cx="2264008" cy="1251647"/>
          </a:xfrm>
          <a:custGeom>
            <a:avLst/>
            <a:gdLst/>
            <a:ahLst/>
            <a:cxnLst/>
            <a:rect l="l" t="t" r="r" b="b"/>
            <a:pathLst>
              <a:path w="2264008" h="1251647">
                <a:moveTo>
                  <a:pt x="0" y="0"/>
                </a:moveTo>
                <a:lnTo>
                  <a:pt x="2264008" y="0"/>
                </a:lnTo>
                <a:lnTo>
                  <a:pt x="2264008" y="1251647"/>
                </a:lnTo>
                <a:lnTo>
                  <a:pt x="0" y="1251647"/>
                </a:lnTo>
                <a:lnTo>
                  <a:pt x="0" y="0"/>
                </a:lnTo>
                <a:close/>
              </a:path>
            </a:pathLst>
          </a:custGeom>
          <a:blipFill>
            <a:blip r:embed="rId7"/>
            <a:stretch>
              <a:fillRect/>
            </a:stretch>
          </a:blipFill>
        </p:spPr>
      </p:sp>
      <p:sp>
        <p:nvSpPr>
          <p:cNvPr id="13" name="TextBox 13"/>
          <p:cNvSpPr txBox="1"/>
          <p:nvPr/>
        </p:nvSpPr>
        <p:spPr>
          <a:xfrm>
            <a:off x="445176" y="3366642"/>
            <a:ext cx="10428841" cy="1622425"/>
          </a:xfrm>
          <a:prstGeom prst="rect">
            <a:avLst/>
          </a:prstGeom>
        </p:spPr>
        <p:txBody>
          <a:bodyPr lIns="0" tIns="0" rIns="0" bIns="0" rtlCol="0" anchor="t">
            <a:spAutoFit/>
          </a:bodyPr>
          <a:lstStyle/>
          <a:p>
            <a:pPr algn="ctr">
              <a:lnSpc>
                <a:spcPts val="12650"/>
              </a:lnSpc>
            </a:pPr>
            <a:r>
              <a:rPr lang="en-US" sz="11000" spc="539">
                <a:solidFill>
                  <a:srgbClr val="216C53"/>
                </a:solidFill>
                <a:latin typeface="Montserrat Ultra-Bold"/>
              </a:rPr>
              <a:t>THANK YOU</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grpSp>
        <p:nvGrpSpPr>
          <p:cNvPr id="2" name="Group 2"/>
          <p:cNvGrpSpPr/>
          <p:nvPr/>
        </p:nvGrpSpPr>
        <p:grpSpPr>
          <a:xfrm>
            <a:off x="0" y="1538906"/>
            <a:ext cx="18288000" cy="8748094"/>
            <a:chOff x="0" y="0"/>
            <a:chExt cx="4816593" cy="2304025"/>
          </a:xfrm>
        </p:grpSpPr>
        <p:sp>
          <p:nvSpPr>
            <p:cNvPr id="3" name="Freeform 3"/>
            <p:cNvSpPr/>
            <p:nvPr/>
          </p:nvSpPr>
          <p:spPr>
            <a:xfrm>
              <a:off x="0" y="0"/>
              <a:ext cx="4816592" cy="2304025"/>
            </a:xfrm>
            <a:custGeom>
              <a:avLst/>
              <a:gdLst/>
              <a:ahLst/>
              <a:cxnLst/>
              <a:rect l="l" t="t" r="r" b="b"/>
              <a:pathLst>
                <a:path w="4816592" h="2304025">
                  <a:moveTo>
                    <a:pt x="0" y="0"/>
                  </a:moveTo>
                  <a:lnTo>
                    <a:pt x="4816592" y="0"/>
                  </a:lnTo>
                  <a:lnTo>
                    <a:pt x="4816592" y="2304025"/>
                  </a:lnTo>
                  <a:lnTo>
                    <a:pt x="0" y="2304025"/>
                  </a:lnTo>
                  <a:close/>
                </a:path>
              </a:pathLst>
            </a:custGeom>
            <a:solidFill>
              <a:srgbClr val="216C53"/>
            </a:solidFill>
          </p:spPr>
        </p:sp>
        <p:sp>
          <p:nvSpPr>
            <p:cNvPr id="4" name="TextBox 4"/>
            <p:cNvSpPr txBox="1"/>
            <p:nvPr/>
          </p:nvSpPr>
          <p:spPr>
            <a:xfrm>
              <a:off x="0" y="-38100"/>
              <a:ext cx="4816593" cy="23421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111488" y="2709792"/>
            <a:ext cx="4573479" cy="3926537"/>
            <a:chOff x="0" y="0"/>
            <a:chExt cx="6097972" cy="5235383"/>
          </a:xfrm>
        </p:grpSpPr>
        <p:pic>
          <p:nvPicPr>
            <p:cNvPr id="6" name="Picture 6"/>
            <p:cNvPicPr>
              <a:picLocks noChangeAspect="1"/>
            </p:cNvPicPr>
            <p:nvPr/>
          </p:nvPicPr>
          <p:blipFill>
            <a:blip r:embed="rId2"/>
            <a:srcRect t="7072" b="7072"/>
            <a:stretch>
              <a:fillRect/>
            </a:stretch>
          </p:blipFill>
          <p:spPr>
            <a:xfrm>
              <a:off x="0" y="0"/>
              <a:ext cx="6097972" cy="5235383"/>
            </a:xfrm>
            <a:prstGeom prst="rect">
              <a:avLst/>
            </a:prstGeom>
          </p:spPr>
        </p:pic>
      </p:grpSp>
      <p:sp>
        <p:nvSpPr>
          <p:cNvPr id="7" name="TextBox 7"/>
          <p:cNvSpPr txBox="1"/>
          <p:nvPr/>
        </p:nvSpPr>
        <p:spPr>
          <a:xfrm>
            <a:off x="2771079" y="7888604"/>
            <a:ext cx="5254297" cy="1369696"/>
          </a:xfrm>
          <a:prstGeom prst="rect">
            <a:avLst/>
          </a:prstGeom>
        </p:spPr>
        <p:txBody>
          <a:bodyPr lIns="0" tIns="0" rIns="0" bIns="0" rtlCol="0" anchor="t">
            <a:spAutoFit/>
          </a:bodyPr>
          <a:lstStyle/>
          <a:p>
            <a:pPr algn="ctr">
              <a:lnSpc>
                <a:spcPts val="5564"/>
              </a:lnSpc>
            </a:pPr>
            <a:r>
              <a:rPr lang="en-US" sz="3499">
                <a:solidFill>
                  <a:srgbClr val="FFFEF2"/>
                </a:solidFill>
                <a:latin typeface="Montserrat"/>
              </a:rPr>
              <a:t>Tăng cường ánh sáng nhân tạo cho cây trồng</a:t>
            </a:r>
          </a:p>
        </p:txBody>
      </p:sp>
      <p:sp>
        <p:nvSpPr>
          <p:cNvPr id="8" name="TextBox 8"/>
          <p:cNvSpPr txBox="1"/>
          <p:nvPr/>
        </p:nvSpPr>
        <p:spPr>
          <a:xfrm>
            <a:off x="2602761" y="7198304"/>
            <a:ext cx="5590934" cy="669925"/>
          </a:xfrm>
          <a:prstGeom prst="rect">
            <a:avLst/>
          </a:prstGeom>
        </p:spPr>
        <p:txBody>
          <a:bodyPr lIns="0" tIns="0" rIns="0" bIns="0" rtlCol="0" anchor="t">
            <a:spAutoFit/>
          </a:bodyPr>
          <a:lstStyle/>
          <a:p>
            <a:pPr algn="ctr">
              <a:lnSpc>
                <a:spcPts val="5599"/>
              </a:lnSpc>
              <a:spcBef>
                <a:spcPct val="0"/>
              </a:spcBef>
            </a:pPr>
            <a:r>
              <a:rPr lang="en-US" sz="3999" spc="195">
                <a:solidFill>
                  <a:srgbClr val="FFFEF2"/>
                </a:solidFill>
                <a:latin typeface="Montserrat Bold"/>
              </a:rPr>
              <a:t>ĐÈN</a:t>
            </a:r>
          </a:p>
        </p:txBody>
      </p:sp>
      <p:grpSp>
        <p:nvGrpSpPr>
          <p:cNvPr id="9" name="Group 9"/>
          <p:cNvGrpSpPr/>
          <p:nvPr/>
        </p:nvGrpSpPr>
        <p:grpSpPr>
          <a:xfrm>
            <a:off x="10603033" y="2709792"/>
            <a:ext cx="4573479" cy="3926537"/>
            <a:chOff x="0" y="0"/>
            <a:chExt cx="6097972" cy="5235383"/>
          </a:xfrm>
        </p:grpSpPr>
        <p:pic>
          <p:nvPicPr>
            <p:cNvPr id="10" name="Picture 10"/>
            <p:cNvPicPr>
              <a:picLocks noChangeAspect="1"/>
            </p:cNvPicPr>
            <p:nvPr/>
          </p:nvPicPr>
          <p:blipFill>
            <a:blip r:embed="rId3"/>
            <a:srcRect t="7072" b="7072"/>
            <a:stretch>
              <a:fillRect/>
            </a:stretch>
          </p:blipFill>
          <p:spPr>
            <a:xfrm>
              <a:off x="0" y="0"/>
              <a:ext cx="6097972" cy="5235383"/>
            </a:xfrm>
            <a:prstGeom prst="rect">
              <a:avLst/>
            </a:prstGeom>
          </p:spPr>
        </p:pic>
      </p:grpSp>
      <p:sp>
        <p:nvSpPr>
          <p:cNvPr id="11" name="TextBox 11"/>
          <p:cNvSpPr txBox="1"/>
          <p:nvPr/>
        </p:nvSpPr>
        <p:spPr>
          <a:xfrm>
            <a:off x="9860667" y="7888604"/>
            <a:ext cx="6058211" cy="1369696"/>
          </a:xfrm>
          <a:prstGeom prst="rect">
            <a:avLst/>
          </a:prstGeom>
        </p:spPr>
        <p:txBody>
          <a:bodyPr lIns="0" tIns="0" rIns="0" bIns="0" rtlCol="0" anchor="t">
            <a:spAutoFit/>
          </a:bodyPr>
          <a:lstStyle/>
          <a:p>
            <a:pPr algn="ctr">
              <a:lnSpc>
                <a:spcPts val="5564"/>
              </a:lnSpc>
            </a:pPr>
            <a:r>
              <a:rPr lang="en-US" sz="3499">
                <a:solidFill>
                  <a:srgbClr val="FFFEF2"/>
                </a:solidFill>
                <a:latin typeface="Montserrat"/>
              </a:rPr>
              <a:t>Tự động hóa việc tưới nước cho cây trồng</a:t>
            </a:r>
          </a:p>
        </p:txBody>
      </p:sp>
      <p:sp>
        <p:nvSpPr>
          <p:cNvPr id="12" name="TextBox 12"/>
          <p:cNvSpPr txBox="1"/>
          <p:nvPr/>
        </p:nvSpPr>
        <p:spPr>
          <a:xfrm>
            <a:off x="8999319" y="7198304"/>
            <a:ext cx="7780906" cy="669925"/>
          </a:xfrm>
          <a:prstGeom prst="rect">
            <a:avLst/>
          </a:prstGeom>
        </p:spPr>
        <p:txBody>
          <a:bodyPr lIns="0" tIns="0" rIns="0" bIns="0" rtlCol="0" anchor="t">
            <a:spAutoFit/>
          </a:bodyPr>
          <a:lstStyle/>
          <a:p>
            <a:pPr algn="ctr">
              <a:lnSpc>
                <a:spcPts val="5599"/>
              </a:lnSpc>
              <a:spcBef>
                <a:spcPct val="0"/>
              </a:spcBef>
            </a:pPr>
            <a:r>
              <a:rPr lang="en-US" sz="3999" spc="195">
                <a:solidFill>
                  <a:srgbClr val="FFFEF2"/>
                </a:solidFill>
                <a:latin typeface="Montserrat Bold"/>
              </a:rPr>
              <a:t>VÒI PHUN NƯỚC TỰ ĐỘNG</a:t>
            </a:r>
          </a:p>
        </p:txBody>
      </p:sp>
      <p:grpSp>
        <p:nvGrpSpPr>
          <p:cNvPr id="13" name="Group 13"/>
          <p:cNvGrpSpPr/>
          <p:nvPr/>
        </p:nvGrpSpPr>
        <p:grpSpPr>
          <a:xfrm>
            <a:off x="17068103" y="1616"/>
            <a:ext cx="1177932" cy="1392235"/>
            <a:chOff x="0" y="0"/>
            <a:chExt cx="1570577" cy="1856313"/>
          </a:xfrm>
        </p:grpSpPr>
        <p:sp>
          <p:nvSpPr>
            <p:cNvPr id="14" name="Freeform 14"/>
            <p:cNvSpPr/>
            <p:nvPr/>
          </p:nvSpPr>
          <p:spPr>
            <a:xfrm>
              <a:off x="0" y="0"/>
              <a:ext cx="1570577" cy="1448857"/>
            </a:xfrm>
            <a:custGeom>
              <a:avLst/>
              <a:gdLst/>
              <a:ahLst/>
              <a:cxnLst/>
              <a:rect l="l" t="t" r="r" b="b"/>
              <a:pathLst>
                <a:path w="1570577" h="1448857">
                  <a:moveTo>
                    <a:pt x="0" y="0"/>
                  </a:moveTo>
                  <a:lnTo>
                    <a:pt x="1570577" y="0"/>
                  </a:lnTo>
                  <a:lnTo>
                    <a:pt x="1570577" y="1448857"/>
                  </a:lnTo>
                  <a:lnTo>
                    <a:pt x="0" y="14488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TextBox 15"/>
            <p:cNvSpPr txBox="1"/>
            <p:nvPr/>
          </p:nvSpPr>
          <p:spPr>
            <a:xfrm>
              <a:off x="0" y="1460087"/>
              <a:ext cx="1570577" cy="396225"/>
            </a:xfrm>
            <a:prstGeom prst="rect">
              <a:avLst/>
            </a:prstGeom>
          </p:spPr>
          <p:txBody>
            <a:bodyPr lIns="0" tIns="0" rIns="0" bIns="0" rtlCol="0" anchor="t">
              <a:spAutoFit/>
            </a:bodyPr>
            <a:lstStyle/>
            <a:p>
              <a:pPr algn="ctr">
                <a:lnSpc>
                  <a:spcPts val="2658"/>
                </a:lnSpc>
              </a:pPr>
              <a:r>
                <a:rPr lang="en-US" sz="1661" spc="255">
                  <a:solidFill>
                    <a:srgbClr val="2C6D44"/>
                  </a:solidFill>
                  <a:latin typeface="Glacial Indifference Bold"/>
                </a:rPr>
                <a:t>NHÓM 31</a:t>
              </a:r>
            </a:p>
          </p:txBody>
        </p:sp>
      </p:grpSp>
      <p:sp>
        <p:nvSpPr>
          <p:cNvPr id="16" name="Freeform 16"/>
          <p:cNvSpPr/>
          <p:nvPr/>
        </p:nvSpPr>
        <p:spPr>
          <a:xfrm>
            <a:off x="28575" y="38100"/>
            <a:ext cx="2264008" cy="1251647"/>
          </a:xfrm>
          <a:custGeom>
            <a:avLst/>
            <a:gdLst/>
            <a:ahLst/>
            <a:cxnLst/>
            <a:rect l="l" t="t" r="r" b="b"/>
            <a:pathLst>
              <a:path w="2264008" h="1251647">
                <a:moveTo>
                  <a:pt x="0" y="0"/>
                </a:moveTo>
                <a:lnTo>
                  <a:pt x="2264008" y="0"/>
                </a:lnTo>
                <a:lnTo>
                  <a:pt x="2264008" y="1251647"/>
                </a:lnTo>
                <a:lnTo>
                  <a:pt x="0" y="1251647"/>
                </a:lnTo>
                <a:lnTo>
                  <a:pt x="0" y="0"/>
                </a:lnTo>
                <a:close/>
              </a:path>
            </a:pathLst>
          </a:custGeom>
          <a:blipFill>
            <a:blip r:embed="rId6"/>
            <a:stretch>
              <a:fillRect/>
            </a:stretch>
          </a:blipFill>
        </p:spPr>
      </p:sp>
      <p:sp>
        <p:nvSpPr>
          <p:cNvPr id="17" name="TextBox 17"/>
          <p:cNvSpPr txBox="1"/>
          <p:nvPr/>
        </p:nvSpPr>
        <p:spPr>
          <a:xfrm>
            <a:off x="4000494" y="175864"/>
            <a:ext cx="10287012" cy="1053266"/>
          </a:xfrm>
          <a:prstGeom prst="rect">
            <a:avLst/>
          </a:prstGeom>
        </p:spPr>
        <p:txBody>
          <a:bodyPr lIns="0" tIns="0" rIns="0" bIns="0" rtlCol="0" anchor="t">
            <a:spAutoFit/>
          </a:bodyPr>
          <a:lstStyle/>
          <a:p>
            <a:pPr algn="ctr">
              <a:lnSpc>
                <a:spcPts val="8620"/>
              </a:lnSpc>
              <a:spcBef>
                <a:spcPct val="0"/>
              </a:spcBef>
            </a:pPr>
            <a:r>
              <a:rPr lang="en-US" sz="6157" spc="301">
                <a:solidFill>
                  <a:srgbClr val="216C53"/>
                </a:solidFill>
                <a:latin typeface="Montserrat Bold"/>
                <a:ea typeface="Montserrat Bold"/>
              </a:rPr>
              <a:t>LINH K﻿IỆN SỬ DỤNG</a:t>
            </a:r>
          </a:p>
        </p:txBody>
      </p:sp>
      <p:sp>
        <p:nvSpPr>
          <p:cNvPr id="18" name="Freeform 18"/>
          <p:cNvSpPr/>
          <p:nvPr/>
        </p:nvSpPr>
        <p:spPr>
          <a:xfrm rot="-5400000">
            <a:off x="104775" y="8923950"/>
            <a:ext cx="1238718" cy="1238718"/>
          </a:xfrm>
          <a:custGeom>
            <a:avLst/>
            <a:gdLst/>
            <a:ahLst/>
            <a:cxnLst/>
            <a:rect l="l" t="t" r="r" b="b"/>
            <a:pathLst>
              <a:path w="1238718" h="1238718">
                <a:moveTo>
                  <a:pt x="0" y="0"/>
                </a:moveTo>
                <a:lnTo>
                  <a:pt x="1238718" y="0"/>
                </a:lnTo>
                <a:lnTo>
                  <a:pt x="1238718" y="1238718"/>
                </a:lnTo>
                <a:lnTo>
                  <a:pt x="0" y="12387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grpSp>
        <p:nvGrpSpPr>
          <p:cNvPr id="2" name="Group 2"/>
          <p:cNvGrpSpPr/>
          <p:nvPr/>
        </p:nvGrpSpPr>
        <p:grpSpPr>
          <a:xfrm>
            <a:off x="0" y="1538906"/>
            <a:ext cx="18288000" cy="8748094"/>
            <a:chOff x="0" y="0"/>
            <a:chExt cx="4816593" cy="2304025"/>
          </a:xfrm>
        </p:grpSpPr>
        <p:sp>
          <p:nvSpPr>
            <p:cNvPr id="3" name="Freeform 3"/>
            <p:cNvSpPr/>
            <p:nvPr/>
          </p:nvSpPr>
          <p:spPr>
            <a:xfrm>
              <a:off x="0" y="0"/>
              <a:ext cx="4816592" cy="2304025"/>
            </a:xfrm>
            <a:custGeom>
              <a:avLst/>
              <a:gdLst/>
              <a:ahLst/>
              <a:cxnLst/>
              <a:rect l="l" t="t" r="r" b="b"/>
              <a:pathLst>
                <a:path w="4816592" h="2304025">
                  <a:moveTo>
                    <a:pt x="0" y="0"/>
                  </a:moveTo>
                  <a:lnTo>
                    <a:pt x="4816592" y="0"/>
                  </a:lnTo>
                  <a:lnTo>
                    <a:pt x="4816592" y="2304025"/>
                  </a:lnTo>
                  <a:lnTo>
                    <a:pt x="0" y="2304025"/>
                  </a:lnTo>
                  <a:close/>
                </a:path>
              </a:pathLst>
            </a:custGeom>
            <a:solidFill>
              <a:srgbClr val="216C53"/>
            </a:solidFill>
          </p:spPr>
        </p:sp>
        <p:sp>
          <p:nvSpPr>
            <p:cNvPr id="4" name="TextBox 4"/>
            <p:cNvSpPr txBox="1"/>
            <p:nvPr/>
          </p:nvSpPr>
          <p:spPr>
            <a:xfrm>
              <a:off x="0" y="-38100"/>
              <a:ext cx="4816593" cy="234212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02477" y="2713777"/>
            <a:ext cx="4573479" cy="3926537"/>
            <a:chOff x="0" y="0"/>
            <a:chExt cx="6097972" cy="5235383"/>
          </a:xfrm>
        </p:grpSpPr>
        <p:pic>
          <p:nvPicPr>
            <p:cNvPr id="6" name="Picture 6"/>
            <p:cNvPicPr>
              <a:picLocks noChangeAspect="1"/>
            </p:cNvPicPr>
            <p:nvPr/>
          </p:nvPicPr>
          <p:blipFill>
            <a:blip r:embed="rId2"/>
            <a:srcRect t="7072" b="7072"/>
            <a:stretch>
              <a:fillRect/>
            </a:stretch>
          </p:blipFill>
          <p:spPr>
            <a:xfrm>
              <a:off x="0" y="0"/>
              <a:ext cx="6097972" cy="5235383"/>
            </a:xfrm>
            <a:prstGeom prst="rect">
              <a:avLst/>
            </a:prstGeom>
          </p:spPr>
        </p:pic>
      </p:grpSp>
      <p:grpSp>
        <p:nvGrpSpPr>
          <p:cNvPr id="7" name="Group 7"/>
          <p:cNvGrpSpPr/>
          <p:nvPr/>
        </p:nvGrpSpPr>
        <p:grpSpPr>
          <a:xfrm>
            <a:off x="6857260" y="2713777"/>
            <a:ext cx="4573479" cy="3926537"/>
            <a:chOff x="0" y="0"/>
            <a:chExt cx="6097972" cy="5235383"/>
          </a:xfrm>
        </p:grpSpPr>
        <p:pic>
          <p:nvPicPr>
            <p:cNvPr id="8" name="Picture 8"/>
            <p:cNvPicPr>
              <a:picLocks noChangeAspect="1"/>
            </p:cNvPicPr>
            <p:nvPr/>
          </p:nvPicPr>
          <p:blipFill>
            <a:blip r:embed="rId3"/>
            <a:srcRect t="7072" b="7072"/>
            <a:stretch>
              <a:fillRect/>
            </a:stretch>
          </p:blipFill>
          <p:spPr>
            <a:xfrm>
              <a:off x="0" y="0"/>
              <a:ext cx="6097972" cy="5235383"/>
            </a:xfrm>
            <a:prstGeom prst="rect">
              <a:avLst/>
            </a:prstGeom>
          </p:spPr>
        </p:pic>
      </p:grpSp>
      <p:grpSp>
        <p:nvGrpSpPr>
          <p:cNvPr id="9" name="Group 9"/>
          <p:cNvGrpSpPr/>
          <p:nvPr/>
        </p:nvGrpSpPr>
        <p:grpSpPr>
          <a:xfrm>
            <a:off x="17068103" y="1616"/>
            <a:ext cx="1177932" cy="1392235"/>
            <a:chOff x="0" y="0"/>
            <a:chExt cx="1570577" cy="1856313"/>
          </a:xfrm>
        </p:grpSpPr>
        <p:sp>
          <p:nvSpPr>
            <p:cNvPr id="10" name="Freeform 10"/>
            <p:cNvSpPr/>
            <p:nvPr/>
          </p:nvSpPr>
          <p:spPr>
            <a:xfrm>
              <a:off x="0" y="0"/>
              <a:ext cx="1570577" cy="1448857"/>
            </a:xfrm>
            <a:custGeom>
              <a:avLst/>
              <a:gdLst/>
              <a:ahLst/>
              <a:cxnLst/>
              <a:rect l="l" t="t" r="r" b="b"/>
              <a:pathLst>
                <a:path w="1570577" h="1448857">
                  <a:moveTo>
                    <a:pt x="0" y="0"/>
                  </a:moveTo>
                  <a:lnTo>
                    <a:pt x="1570577" y="0"/>
                  </a:lnTo>
                  <a:lnTo>
                    <a:pt x="1570577" y="1448857"/>
                  </a:lnTo>
                  <a:lnTo>
                    <a:pt x="0" y="14488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0" y="1460087"/>
              <a:ext cx="1570577" cy="396225"/>
            </a:xfrm>
            <a:prstGeom prst="rect">
              <a:avLst/>
            </a:prstGeom>
          </p:spPr>
          <p:txBody>
            <a:bodyPr lIns="0" tIns="0" rIns="0" bIns="0" rtlCol="0" anchor="t">
              <a:spAutoFit/>
            </a:bodyPr>
            <a:lstStyle/>
            <a:p>
              <a:pPr algn="ctr">
                <a:lnSpc>
                  <a:spcPts val="2658"/>
                </a:lnSpc>
              </a:pPr>
              <a:r>
                <a:rPr lang="en-US" sz="1661" spc="255">
                  <a:solidFill>
                    <a:srgbClr val="2C6D44"/>
                  </a:solidFill>
                  <a:latin typeface="Glacial Indifference Bold"/>
                </a:rPr>
                <a:t>NHÓM 31</a:t>
              </a:r>
            </a:p>
          </p:txBody>
        </p:sp>
      </p:grpSp>
      <p:sp>
        <p:nvSpPr>
          <p:cNvPr id="12" name="Freeform 12"/>
          <p:cNvSpPr/>
          <p:nvPr/>
        </p:nvSpPr>
        <p:spPr>
          <a:xfrm>
            <a:off x="28575" y="38100"/>
            <a:ext cx="2264008" cy="1251647"/>
          </a:xfrm>
          <a:custGeom>
            <a:avLst/>
            <a:gdLst/>
            <a:ahLst/>
            <a:cxnLst/>
            <a:rect l="l" t="t" r="r" b="b"/>
            <a:pathLst>
              <a:path w="2264008" h="1251647">
                <a:moveTo>
                  <a:pt x="0" y="0"/>
                </a:moveTo>
                <a:lnTo>
                  <a:pt x="2264008" y="0"/>
                </a:lnTo>
                <a:lnTo>
                  <a:pt x="2264008" y="1251647"/>
                </a:lnTo>
                <a:lnTo>
                  <a:pt x="0" y="1251647"/>
                </a:lnTo>
                <a:lnTo>
                  <a:pt x="0" y="0"/>
                </a:lnTo>
                <a:close/>
              </a:path>
            </a:pathLst>
          </a:custGeom>
          <a:blipFill>
            <a:blip r:embed="rId6"/>
            <a:stretch>
              <a:fillRect/>
            </a:stretch>
          </a:blipFill>
        </p:spPr>
      </p:sp>
      <p:sp>
        <p:nvSpPr>
          <p:cNvPr id="13" name="Freeform 13"/>
          <p:cNvSpPr/>
          <p:nvPr/>
        </p:nvSpPr>
        <p:spPr>
          <a:xfrm rot="-5400000">
            <a:off x="104775" y="8923950"/>
            <a:ext cx="1238718" cy="1238718"/>
          </a:xfrm>
          <a:custGeom>
            <a:avLst/>
            <a:gdLst/>
            <a:ahLst/>
            <a:cxnLst/>
            <a:rect l="l" t="t" r="r" b="b"/>
            <a:pathLst>
              <a:path w="1238718" h="1238718">
                <a:moveTo>
                  <a:pt x="0" y="0"/>
                </a:moveTo>
                <a:lnTo>
                  <a:pt x="1238718" y="0"/>
                </a:lnTo>
                <a:lnTo>
                  <a:pt x="1238718" y="1238718"/>
                </a:lnTo>
                <a:lnTo>
                  <a:pt x="0" y="123871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4" name="Group 14"/>
          <p:cNvGrpSpPr/>
          <p:nvPr/>
        </p:nvGrpSpPr>
        <p:grpSpPr>
          <a:xfrm>
            <a:off x="12811865" y="2713777"/>
            <a:ext cx="4573479" cy="3926537"/>
            <a:chOff x="0" y="0"/>
            <a:chExt cx="6097972" cy="5235383"/>
          </a:xfrm>
        </p:grpSpPr>
        <p:pic>
          <p:nvPicPr>
            <p:cNvPr id="15" name="Picture 15"/>
            <p:cNvPicPr>
              <a:picLocks noChangeAspect="1"/>
            </p:cNvPicPr>
            <p:nvPr/>
          </p:nvPicPr>
          <p:blipFill>
            <a:blip r:embed="rId9"/>
            <a:srcRect t="7072" b="7072"/>
            <a:stretch>
              <a:fillRect/>
            </a:stretch>
          </p:blipFill>
          <p:spPr>
            <a:xfrm>
              <a:off x="0" y="0"/>
              <a:ext cx="6097972" cy="5235383"/>
            </a:xfrm>
            <a:prstGeom prst="rect">
              <a:avLst/>
            </a:prstGeom>
          </p:spPr>
        </p:pic>
      </p:grpSp>
      <p:sp>
        <p:nvSpPr>
          <p:cNvPr id="16" name="TextBox 16"/>
          <p:cNvSpPr txBox="1"/>
          <p:nvPr/>
        </p:nvSpPr>
        <p:spPr>
          <a:xfrm>
            <a:off x="902477" y="7049889"/>
            <a:ext cx="4573479" cy="1225550"/>
          </a:xfrm>
          <a:prstGeom prst="rect">
            <a:avLst/>
          </a:prstGeom>
        </p:spPr>
        <p:txBody>
          <a:bodyPr lIns="0" tIns="0" rIns="0" bIns="0" rtlCol="0" anchor="t">
            <a:spAutoFit/>
          </a:bodyPr>
          <a:lstStyle/>
          <a:p>
            <a:pPr algn="ctr">
              <a:lnSpc>
                <a:spcPts val="4900"/>
              </a:lnSpc>
            </a:pPr>
            <a:r>
              <a:rPr lang="en-US" sz="3500">
                <a:solidFill>
                  <a:srgbClr val="FFFEF2"/>
                </a:solidFill>
                <a:latin typeface="Montserrat Bold"/>
              </a:rPr>
              <a:t>CẢM BIẾN </a:t>
            </a:r>
          </a:p>
          <a:p>
            <a:pPr algn="ctr">
              <a:lnSpc>
                <a:spcPts val="4900"/>
              </a:lnSpc>
            </a:pPr>
            <a:r>
              <a:rPr lang="en-US" sz="3500">
                <a:solidFill>
                  <a:srgbClr val="FFFEF2"/>
                </a:solidFill>
                <a:latin typeface="Montserrat Bold"/>
              </a:rPr>
              <a:t>NHIỆT ĐỘ, ĐỘ ẨM</a:t>
            </a:r>
          </a:p>
        </p:txBody>
      </p:sp>
      <p:sp>
        <p:nvSpPr>
          <p:cNvPr id="17" name="TextBox 17"/>
          <p:cNvSpPr txBox="1"/>
          <p:nvPr/>
        </p:nvSpPr>
        <p:spPr>
          <a:xfrm>
            <a:off x="6857260" y="7049889"/>
            <a:ext cx="4573479" cy="1225550"/>
          </a:xfrm>
          <a:prstGeom prst="rect">
            <a:avLst/>
          </a:prstGeom>
        </p:spPr>
        <p:txBody>
          <a:bodyPr lIns="0" tIns="0" rIns="0" bIns="0" rtlCol="0" anchor="t">
            <a:spAutoFit/>
          </a:bodyPr>
          <a:lstStyle/>
          <a:p>
            <a:pPr algn="ctr">
              <a:lnSpc>
                <a:spcPts val="4900"/>
              </a:lnSpc>
            </a:pPr>
            <a:r>
              <a:rPr lang="en-US" sz="3500">
                <a:solidFill>
                  <a:srgbClr val="FFFEF2"/>
                </a:solidFill>
                <a:latin typeface="Montserrat Bold"/>
              </a:rPr>
              <a:t>CẢM BIẾN</a:t>
            </a:r>
          </a:p>
          <a:p>
            <a:pPr algn="ctr">
              <a:lnSpc>
                <a:spcPts val="4900"/>
              </a:lnSpc>
              <a:spcBef>
                <a:spcPct val="0"/>
              </a:spcBef>
            </a:pPr>
            <a:r>
              <a:rPr lang="en-US" sz="3500">
                <a:solidFill>
                  <a:srgbClr val="FFFEF2"/>
                </a:solidFill>
                <a:latin typeface="Montserrat Bold"/>
              </a:rPr>
              <a:t>CARBON DIOXIDE</a:t>
            </a:r>
          </a:p>
        </p:txBody>
      </p:sp>
      <p:sp>
        <p:nvSpPr>
          <p:cNvPr id="18" name="TextBox 18"/>
          <p:cNvSpPr txBox="1"/>
          <p:nvPr/>
        </p:nvSpPr>
        <p:spPr>
          <a:xfrm>
            <a:off x="4000494" y="175864"/>
            <a:ext cx="10287012" cy="1053266"/>
          </a:xfrm>
          <a:prstGeom prst="rect">
            <a:avLst/>
          </a:prstGeom>
        </p:spPr>
        <p:txBody>
          <a:bodyPr lIns="0" tIns="0" rIns="0" bIns="0" rtlCol="0" anchor="t">
            <a:spAutoFit/>
          </a:bodyPr>
          <a:lstStyle/>
          <a:p>
            <a:pPr algn="ctr">
              <a:lnSpc>
                <a:spcPts val="8620"/>
              </a:lnSpc>
              <a:spcBef>
                <a:spcPct val="0"/>
              </a:spcBef>
            </a:pPr>
            <a:r>
              <a:rPr lang="en-US" sz="6157" spc="301">
                <a:solidFill>
                  <a:srgbClr val="216C53"/>
                </a:solidFill>
                <a:latin typeface="Montserrat Bold"/>
                <a:ea typeface="Montserrat Bold"/>
              </a:rPr>
              <a:t>LINH K﻿IỆN SỬ DỤNG</a:t>
            </a:r>
          </a:p>
        </p:txBody>
      </p:sp>
      <p:sp>
        <p:nvSpPr>
          <p:cNvPr id="19" name="TextBox 19"/>
          <p:cNvSpPr txBox="1"/>
          <p:nvPr/>
        </p:nvSpPr>
        <p:spPr>
          <a:xfrm>
            <a:off x="12811865" y="7049889"/>
            <a:ext cx="4573479" cy="1225550"/>
          </a:xfrm>
          <a:prstGeom prst="rect">
            <a:avLst/>
          </a:prstGeom>
        </p:spPr>
        <p:txBody>
          <a:bodyPr lIns="0" tIns="0" rIns="0" bIns="0" rtlCol="0" anchor="t">
            <a:spAutoFit/>
          </a:bodyPr>
          <a:lstStyle/>
          <a:p>
            <a:pPr algn="ctr">
              <a:lnSpc>
                <a:spcPts val="4900"/>
              </a:lnSpc>
            </a:pPr>
            <a:r>
              <a:rPr lang="en-US" sz="3500" spc="171">
                <a:solidFill>
                  <a:srgbClr val="FFFEF2"/>
                </a:solidFill>
                <a:latin typeface="Montserrat Bold"/>
              </a:rPr>
              <a:t>CẢM BIẾN </a:t>
            </a:r>
          </a:p>
          <a:p>
            <a:pPr algn="ctr">
              <a:lnSpc>
                <a:spcPts val="4900"/>
              </a:lnSpc>
              <a:spcBef>
                <a:spcPct val="0"/>
              </a:spcBef>
            </a:pPr>
            <a:r>
              <a:rPr lang="en-US" sz="3500" spc="171">
                <a:solidFill>
                  <a:srgbClr val="FFFEF2"/>
                </a:solidFill>
                <a:latin typeface="Montserrat Bold"/>
              </a:rPr>
              <a:t>ÁNH SÁNG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grpSp>
        <p:nvGrpSpPr>
          <p:cNvPr id="2" name="Group 2"/>
          <p:cNvGrpSpPr/>
          <p:nvPr/>
        </p:nvGrpSpPr>
        <p:grpSpPr>
          <a:xfrm>
            <a:off x="0" y="1538906"/>
            <a:ext cx="18288000" cy="8748094"/>
            <a:chOff x="0" y="0"/>
            <a:chExt cx="4816593" cy="2304025"/>
          </a:xfrm>
        </p:grpSpPr>
        <p:sp>
          <p:nvSpPr>
            <p:cNvPr id="3" name="Freeform 3"/>
            <p:cNvSpPr/>
            <p:nvPr/>
          </p:nvSpPr>
          <p:spPr>
            <a:xfrm>
              <a:off x="0" y="0"/>
              <a:ext cx="4816592" cy="2304025"/>
            </a:xfrm>
            <a:custGeom>
              <a:avLst/>
              <a:gdLst/>
              <a:ahLst/>
              <a:cxnLst/>
              <a:rect l="l" t="t" r="r" b="b"/>
              <a:pathLst>
                <a:path w="4816592" h="2304025">
                  <a:moveTo>
                    <a:pt x="0" y="0"/>
                  </a:moveTo>
                  <a:lnTo>
                    <a:pt x="4816592" y="0"/>
                  </a:lnTo>
                  <a:lnTo>
                    <a:pt x="4816592" y="2304025"/>
                  </a:lnTo>
                  <a:lnTo>
                    <a:pt x="0" y="2304025"/>
                  </a:lnTo>
                  <a:close/>
                </a:path>
              </a:pathLst>
            </a:custGeom>
            <a:solidFill>
              <a:srgbClr val="216C53"/>
            </a:solidFill>
          </p:spPr>
        </p:sp>
        <p:sp>
          <p:nvSpPr>
            <p:cNvPr id="4" name="TextBox 4"/>
            <p:cNvSpPr txBox="1"/>
            <p:nvPr/>
          </p:nvSpPr>
          <p:spPr>
            <a:xfrm>
              <a:off x="0" y="-38100"/>
              <a:ext cx="4816593" cy="2342125"/>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4000494" y="7048500"/>
            <a:ext cx="4573479" cy="1225550"/>
          </a:xfrm>
          <a:prstGeom prst="rect">
            <a:avLst/>
          </a:prstGeom>
        </p:spPr>
        <p:txBody>
          <a:bodyPr lIns="0" tIns="0" rIns="0" bIns="0" rtlCol="0" anchor="t">
            <a:spAutoFit/>
          </a:bodyPr>
          <a:lstStyle/>
          <a:p>
            <a:pPr algn="ctr">
              <a:lnSpc>
                <a:spcPts val="4900"/>
              </a:lnSpc>
            </a:pPr>
            <a:r>
              <a:rPr lang="en-US" sz="3500" spc="171">
                <a:solidFill>
                  <a:srgbClr val="FFFEF2"/>
                </a:solidFill>
                <a:latin typeface="Montserrat Bold"/>
              </a:rPr>
              <a:t>CẢM BIẾN</a:t>
            </a:r>
          </a:p>
          <a:p>
            <a:pPr algn="ctr">
              <a:lnSpc>
                <a:spcPts val="4900"/>
              </a:lnSpc>
            </a:pPr>
            <a:r>
              <a:rPr lang="en-US" sz="3500" spc="171">
                <a:solidFill>
                  <a:srgbClr val="FFFEF2"/>
                </a:solidFill>
                <a:latin typeface="Montserrat Bold"/>
              </a:rPr>
              <a:t>Độ ẩm đất</a:t>
            </a:r>
          </a:p>
        </p:txBody>
      </p:sp>
      <p:sp>
        <p:nvSpPr>
          <p:cNvPr id="6" name="TextBox 6"/>
          <p:cNvSpPr txBox="1"/>
          <p:nvPr/>
        </p:nvSpPr>
        <p:spPr>
          <a:xfrm>
            <a:off x="9687249" y="7048500"/>
            <a:ext cx="5109537" cy="1225550"/>
          </a:xfrm>
          <a:prstGeom prst="rect">
            <a:avLst/>
          </a:prstGeom>
        </p:spPr>
        <p:txBody>
          <a:bodyPr lIns="0" tIns="0" rIns="0" bIns="0" rtlCol="0" anchor="t">
            <a:spAutoFit/>
          </a:bodyPr>
          <a:lstStyle/>
          <a:p>
            <a:pPr algn="ctr">
              <a:lnSpc>
                <a:spcPts val="4900"/>
              </a:lnSpc>
            </a:pPr>
            <a:r>
              <a:rPr lang="en-US" sz="3500" spc="171">
                <a:solidFill>
                  <a:srgbClr val="FFFEF2"/>
                </a:solidFill>
                <a:latin typeface="Montserrat Bold"/>
              </a:rPr>
              <a:t>CẢM BIẾN </a:t>
            </a:r>
          </a:p>
          <a:p>
            <a:pPr algn="ctr">
              <a:lnSpc>
                <a:spcPts val="4900"/>
              </a:lnSpc>
              <a:spcBef>
                <a:spcPct val="0"/>
              </a:spcBef>
            </a:pPr>
            <a:r>
              <a:rPr lang="en-US" sz="3500" spc="171">
                <a:solidFill>
                  <a:srgbClr val="FFFEF2"/>
                </a:solidFill>
                <a:latin typeface="Montserrat Bold"/>
              </a:rPr>
              <a:t>Đo độ PH của đất</a:t>
            </a:r>
          </a:p>
        </p:txBody>
      </p:sp>
      <p:grpSp>
        <p:nvGrpSpPr>
          <p:cNvPr id="7" name="Group 7"/>
          <p:cNvGrpSpPr/>
          <p:nvPr/>
        </p:nvGrpSpPr>
        <p:grpSpPr>
          <a:xfrm>
            <a:off x="17068103" y="1616"/>
            <a:ext cx="1177932" cy="1392235"/>
            <a:chOff x="0" y="0"/>
            <a:chExt cx="1570577" cy="1856313"/>
          </a:xfrm>
        </p:grpSpPr>
        <p:sp>
          <p:nvSpPr>
            <p:cNvPr id="8" name="Freeform 8"/>
            <p:cNvSpPr/>
            <p:nvPr/>
          </p:nvSpPr>
          <p:spPr>
            <a:xfrm>
              <a:off x="0" y="0"/>
              <a:ext cx="1570577" cy="1448857"/>
            </a:xfrm>
            <a:custGeom>
              <a:avLst/>
              <a:gdLst/>
              <a:ahLst/>
              <a:cxnLst/>
              <a:rect l="l" t="t" r="r" b="b"/>
              <a:pathLst>
                <a:path w="1570577" h="1448857">
                  <a:moveTo>
                    <a:pt x="0" y="0"/>
                  </a:moveTo>
                  <a:lnTo>
                    <a:pt x="1570577" y="0"/>
                  </a:lnTo>
                  <a:lnTo>
                    <a:pt x="1570577" y="1448857"/>
                  </a:lnTo>
                  <a:lnTo>
                    <a:pt x="0" y="14488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0" y="1460087"/>
              <a:ext cx="1570577" cy="396225"/>
            </a:xfrm>
            <a:prstGeom prst="rect">
              <a:avLst/>
            </a:prstGeom>
          </p:spPr>
          <p:txBody>
            <a:bodyPr lIns="0" tIns="0" rIns="0" bIns="0" rtlCol="0" anchor="t">
              <a:spAutoFit/>
            </a:bodyPr>
            <a:lstStyle/>
            <a:p>
              <a:pPr algn="ctr">
                <a:lnSpc>
                  <a:spcPts val="2658"/>
                </a:lnSpc>
              </a:pPr>
              <a:r>
                <a:rPr lang="en-US" sz="1661" spc="255">
                  <a:solidFill>
                    <a:srgbClr val="2C6D44"/>
                  </a:solidFill>
                  <a:latin typeface="Glacial Indifference Bold"/>
                </a:rPr>
                <a:t>NHÓM 31</a:t>
              </a:r>
            </a:p>
          </p:txBody>
        </p:sp>
      </p:grpSp>
      <p:sp>
        <p:nvSpPr>
          <p:cNvPr id="10" name="Freeform 10"/>
          <p:cNvSpPr/>
          <p:nvPr/>
        </p:nvSpPr>
        <p:spPr>
          <a:xfrm>
            <a:off x="28575" y="38100"/>
            <a:ext cx="2264008" cy="1251647"/>
          </a:xfrm>
          <a:custGeom>
            <a:avLst/>
            <a:gdLst/>
            <a:ahLst/>
            <a:cxnLst/>
            <a:rect l="l" t="t" r="r" b="b"/>
            <a:pathLst>
              <a:path w="2264008" h="1251647">
                <a:moveTo>
                  <a:pt x="0" y="0"/>
                </a:moveTo>
                <a:lnTo>
                  <a:pt x="2264008" y="0"/>
                </a:lnTo>
                <a:lnTo>
                  <a:pt x="2264008" y="1251647"/>
                </a:lnTo>
                <a:lnTo>
                  <a:pt x="0" y="1251647"/>
                </a:lnTo>
                <a:lnTo>
                  <a:pt x="0" y="0"/>
                </a:lnTo>
                <a:close/>
              </a:path>
            </a:pathLst>
          </a:custGeom>
          <a:blipFill>
            <a:blip r:embed="rId4"/>
            <a:stretch>
              <a:fillRect/>
            </a:stretch>
          </a:blipFill>
        </p:spPr>
      </p:sp>
      <p:sp>
        <p:nvSpPr>
          <p:cNvPr id="11" name="TextBox 11"/>
          <p:cNvSpPr txBox="1"/>
          <p:nvPr/>
        </p:nvSpPr>
        <p:spPr>
          <a:xfrm>
            <a:off x="4000494" y="175864"/>
            <a:ext cx="10287012" cy="1053266"/>
          </a:xfrm>
          <a:prstGeom prst="rect">
            <a:avLst/>
          </a:prstGeom>
        </p:spPr>
        <p:txBody>
          <a:bodyPr lIns="0" tIns="0" rIns="0" bIns="0" rtlCol="0" anchor="t">
            <a:spAutoFit/>
          </a:bodyPr>
          <a:lstStyle/>
          <a:p>
            <a:pPr algn="ctr">
              <a:lnSpc>
                <a:spcPts val="8620"/>
              </a:lnSpc>
              <a:spcBef>
                <a:spcPct val="0"/>
              </a:spcBef>
            </a:pPr>
            <a:r>
              <a:rPr lang="en-US" sz="6157" spc="301">
                <a:solidFill>
                  <a:srgbClr val="216C53"/>
                </a:solidFill>
                <a:latin typeface="Montserrat Bold"/>
                <a:ea typeface="Montserrat Bold"/>
              </a:rPr>
              <a:t>LINH K﻿IỆN SỬ DỤNG</a:t>
            </a:r>
          </a:p>
        </p:txBody>
      </p:sp>
      <p:sp>
        <p:nvSpPr>
          <p:cNvPr id="12" name="Freeform 12"/>
          <p:cNvSpPr/>
          <p:nvPr/>
        </p:nvSpPr>
        <p:spPr>
          <a:xfrm rot="-5400000">
            <a:off x="104775" y="8923950"/>
            <a:ext cx="1238718" cy="1238718"/>
          </a:xfrm>
          <a:custGeom>
            <a:avLst/>
            <a:gdLst/>
            <a:ahLst/>
            <a:cxnLst/>
            <a:rect l="l" t="t" r="r" b="b"/>
            <a:pathLst>
              <a:path w="1238718" h="1238718">
                <a:moveTo>
                  <a:pt x="0" y="0"/>
                </a:moveTo>
                <a:lnTo>
                  <a:pt x="1238718" y="0"/>
                </a:lnTo>
                <a:lnTo>
                  <a:pt x="1238718" y="1238718"/>
                </a:lnTo>
                <a:lnTo>
                  <a:pt x="0" y="123871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4" name="Group 14"/>
          <p:cNvGrpSpPr/>
          <p:nvPr/>
        </p:nvGrpSpPr>
        <p:grpSpPr>
          <a:xfrm>
            <a:off x="4000673" y="2712388"/>
            <a:ext cx="4573479" cy="3926537"/>
            <a:chOff x="0" y="0"/>
            <a:chExt cx="6097972" cy="5235383"/>
          </a:xfrm>
        </p:grpSpPr>
        <p:pic>
          <p:nvPicPr>
            <p:cNvPr id="15" name="Picture 15"/>
            <p:cNvPicPr>
              <a:picLocks noChangeAspect="1"/>
            </p:cNvPicPr>
            <p:nvPr/>
          </p:nvPicPr>
          <p:blipFill>
            <a:blip r:embed="rId7"/>
            <a:srcRect t="7072" b="7072"/>
            <a:stretch>
              <a:fillRect/>
            </a:stretch>
          </p:blipFill>
          <p:spPr>
            <a:xfrm>
              <a:off x="0" y="0"/>
              <a:ext cx="6097972" cy="5235383"/>
            </a:xfrm>
            <a:prstGeom prst="rect">
              <a:avLst/>
            </a:prstGeom>
          </p:spPr>
        </p:pic>
      </p:grpSp>
      <p:grpSp>
        <p:nvGrpSpPr>
          <p:cNvPr id="18" name="Group 18"/>
          <p:cNvGrpSpPr/>
          <p:nvPr/>
        </p:nvGrpSpPr>
        <p:grpSpPr>
          <a:xfrm>
            <a:off x="9955277" y="2712388"/>
            <a:ext cx="4573479" cy="3926537"/>
            <a:chOff x="0" y="0"/>
            <a:chExt cx="6097972" cy="5235383"/>
          </a:xfrm>
        </p:grpSpPr>
        <p:pic>
          <p:nvPicPr>
            <p:cNvPr id="19" name="Picture 19"/>
            <p:cNvPicPr>
              <a:picLocks noChangeAspect="1"/>
            </p:cNvPicPr>
            <p:nvPr/>
          </p:nvPicPr>
          <p:blipFill>
            <a:blip r:embed="rId8"/>
            <a:srcRect t="7072" b="7072"/>
            <a:stretch>
              <a:fillRect/>
            </a:stretch>
          </p:blipFill>
          <p:spPr>
            <a:xfrm>
              <a:off x="0" y="0"/>
              <a:ext cx="6097972" cy="5235383"/>
            </a:xfrm>
            <a:prstGeom prst="rect">
              <a:avLst/>
            </a:prstGeom>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sp>
        <p:nvSpPr>
          <p:cNvPr id="2" name="Freeform 2"/>
          <p:cNvSpPr/>
          <p:nvPr/>
        </p:nvSpPr>
        <p:spPr>
          <a:xfrm flipH="1">
            <a:off x="85725" y="8965892"/>
            <a:ext cx="1238718" cy="1238718"/>
          </a:xfrm>
          <a:custGeom>
            <a:avLst/>
            <a:gdLst/>
            <a:ahLst/>
            <a:cxnLst/>
            <a:rect l="l" t="t" r="r" b="b"/>
            <a:pathLst>
              <a:path w="1238718" h="1238718">
                <a:moveTo>
                  <a:pt x="1238718" y="0"/>
                </a:moveTo>
                <a:lnTo>
                  <a:pt x="0" y="0"/>
                </a:lnTo>
                <a:lnTo>
                  <a:pt x="0" y="1238718"/>
                </a:lnTo>
                <a:lnTo>
                  <a:pt x="1238718" y="1238718"/>
                </a:lnTo>
                <a:lnTo>
                  <a:pt x="1238718"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flipV="1">
            <a:off x="16966892" y="8965892"/>
            <a:ext cx="1238718" cy="1238718"/>
          </a:xfrm>
          <a:custGeom>
            <a:avLst/>
            <a:gdLst/>
            <a:ahLst/>
            <a:cxnLst/>
            <a:rect l="l" t="t" r="r" b="b"/>
            <a:pathLst>
              <a:path w="1238718" h="1238718">
                <a:moveTo>
                  <a:pt x="0" y="1238718"/>
                </a:moveTo>
                <a:lnTo>
                  <a:pt x="1238718" y="1238718"/>
                </a:lnTo>
                <a:lnTo>
                  <a:pt x="1238718" y="0"/>
                </a:lnTo>
                <a:lnTo>
                  <a:pt x="0" y="0"/>
                </a:lnTo>
                <a:lnTo>
                  <a:pt x="0" y="1238718"/>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4" name="Table 4"/>
          <p:cNvGraphicFramePr>
            <a:graphicFrameLocks noGrp="1"/>
          </p:cNvGraphicFramePr>
          <p:nvPr>
            <p:extLst>
              <p:ext uri="{D42A27DB-BD31-4B8C-83A1-F6EECF244321}">
                <p14:modId xmlns:p14="http://schemas.microsoft.com/office/powerpoint/2010/main" val="1641714515"/>
              </p:ext>
            </p:extLst>
          </p:nvPr>
        </p:nvGraphicFramePr>
        <p:xfrm>
          <a:off x="1249506" y="1943100"/>
          <a:ext cx="15788988" cy="5767384"/>
        </p:xfrm>
        <a:graphic>
          <a:graphicData uri="http://schemas.openxmlformats.org/drawingml/2006/table">
            <a:tbl>
              <a:tblPr/>
              <a:tblGrid>
                <a:gridCol w="4400082">
                  <a:extLst>
                    <a:ext uri="{9D8B030D-6E8A-4147-A177-3AD203B41FA5}">
                      <a16:colId xmlns:a16="http://schemas.microsoft.com/office/drawing/2014/main" val="20000"/>
                    </a:ext>
                  </a:extLst>
                </a:gridCol>
                <a:gridCol w="3494412">
                  <a:extLst>
                    <a:ext uri="{9D8B030D-6E8A-4147-A177-3AD203B41FA5}">
                      <a16:colId xmlns:a16="http://schemas.microsoft.com/office/drawing/2014/main" val="20001"/>
                    </a:ext>
                  </a:extLst>
                </a:gridCol>
                <a:gridCol w="3947247">
                  <a:extLst>
                    <a:ext uri="{9D8B030D-6E8A-4147-A177-3AD203B41FA5}">
                      <a16:colId xmlns:a16="http://schemas.microsoft.com/office/drawing/2014/main" val="20002"/>
                    </a:ext>
                  </a:extLst>
                </a:gridCol>
                <a:gridCol w="3947247">
                  <a:extLst>
                    <a:ext uri="{9D8B030D-6E8A-4147-A177-3AD203B41FA5}">
                      <a16:colId xmlns:a16="http://schemas.microsoft.com/office/drawing/2014/main" val="20003"/>
                    </a:ext>
                  </a:extLst>
                </a:gridCol>
              </a:tblGrid>
              <a:tr h="823912">
                <a:tc>
                  <a:txBody>
                    <a:bodyPr/>
                    <a:lstStyle/>
                    <a:p>
                      <a:pPr algn="ctr">
                        <a:lnSpc>
                          <a:spcPts val="2796"/>
                        </a:lnSpc>
                        <a:defRPr/>
                      </a:pPr>
                      <a:r>
                        <a:rPr lang="en-US" sz="3000">
                          <a:solidFill>
                            <a:srgbClr val="FFFFFF"/>
                          </a:solidFill>
                          <a:latin typeface="Montserrat Ultra"/>
                        </a:rPr>
                        <a:t>Thiết bị</a:t>
                      </a:r>
                      <a:endParaRPr lang="en-US" sz="3000">
                        <a:latin typeface="Montserrat Ultra"/>
                      </a:endParaRPr>
                    </a:p>
                  </a:txBody>
                  <a:tcPr marL="190500" marR="190500" marT="190500" marB="190500" anchor="ctr">
                    <a:lnL w="38100" cap="flat" cmpd="sng" algn="ctr">
                      <a:solidFill>
                        <a:srgbClr val="2C6D44"/>
                      </a:solidFill>
                      <a:prstDash val="solid"/>
                      <a:round/>
                      <a:headEnd type="none" w="med" len="med"/>
                      <a:tailEnd type="none" w="med" len="med"/>
                    </a:lnL>
                    <a:lnR w="38100" cap="flat" cmpd="sng" algn="ctr">
                      <a:solidFill>
                        <a:srgbClr val="2C6D44"/>
                      </a:solidFill>
                      <a:prstDash val="solid"/>
                      <a:round/>
                      <a:headEnd type="none" w="med" len="med"/>
                      <a:tailEnd type="none" w="med" len="med"/>
                    </a:lnR>
                    <a:lnT w="38100" cap="flat" cmpd="sng" algn="ctr">
                      <a:solidFill>
                        <a:srgbClr val="2C6D44"/>
                      </a:solidFill>
                      <a:prstDash val="solid"/>
                      <a:round/>
                      <a:headEnd type="none" w="med" len="med"/>
                      <a:tailEnd type="none" w="med" len="med"/>
                    </a:lnT>
                    <a:lnB w="38100" cap="flat" cmpd="sng" algn="ctr">
                      <a:solidFill>
                        <a:srgbClr val="2C6D44"/>
                      </a:solidFill>
                      <a:prstDash val="solid"/>
                      <a:round/>
                      <a:headEnd type="none" w="med" len="med"/>
                      <a:tailEnd type="none" w="med" len="med"/>
                    </a:lnB>
                    <a:solidFill>
                      <a:srgbClr val="2E7D63"/>
                    </a:solidFill>
                  </a:tcPr>
                </a:tc>
                <a:tc>
                  <a:txBody>
                    <a:bodyPr/>
                    <a:lstStyle/>
                    <a:p>
                      <a:pPr algn="ctr">
                        <a:lnSpc>
                          <a:spcPts val="2796"/>
                        </a:lnSpc>
                        <a:defRPr/>
                      </a:pPr>
                      <a:r>
                        <a:rPr lang="en-US" sz="3000">
                          <a:solidFill>
                            <a:srgbClr val="FFFFFF"/>
                          </a:solidFill>
                          <a:latin typeface="Montserrat Ultra"/>
                        </a:rPr>
                        <a:t>Loại</a:t>
                      </a:r>
                      <a:endParaRPr lang="en-US" sz="3000">
                        <a:latin typeface="Montserrat Ultra"/>
                      </a:endParaRPr>
                    </a:p>
                  </a:txBody>
                  <a:tcPr marL="190500" marR="190500" marT="190500" marB="190500" anchor="ctr">
                    <a:lnL w="38100" cap="flat" cmpd="sng" algn="ctr">
                      <a:solidFill>
                        <a:srgbClr val="2C6D44"/>
                      </a:solidFill>
                      <a:prstDash val="solid"/>
                      <a:round/>
                      <a:headEnd type="none" w="med" len="med"/>
                      <a:tailEnd type="none" w="med" len="med"/>
                    </a:lnL>
                    <a:lnR w="38100" cap="flat" cmpd="sng" algn="ctr">
                      <a:solidFill>
                        <a:srgbClr val="2C6D44"/>
                      </a:solidFill>
                      <a:prstDash val="solid"/>
                      <a:round/>
                      <a:headEnd type="none" w="med" len="med"/>
                      <a:tailEnd type="none" w="med" len="med"/>
                    </a:lnR>
                    <a:lnT w="38100" cap="flat" cmpd="sng" algn="ctr">
                      <a:solidFill>
                        <a:srgbClr val="2C6D44"/>
                      </a:solidFill>
                      <a:prstDash val="solid"/>
                      <a:round/>
                      <a:headEnd type="none" w="med" len="med"/>
                      <a:tailEnd type="none" w="med" len="med"/>
                    </a:lnT>
                    <a:lnB w="38100" cap="flat" cmpd="sng" algn="ctr">
                      <a:solidFill>
                        <a:srgbClr val="2C6D44"/>
                      </a:solidFill>
                      <a:prstDash val="solid"/>
                      <a:round/>
                      <a:headEnd type="none" w="med" len="med"/>
                      <a:tailEnd type="none" w="med" len="med"/>
                    </a:lnB>
                    <a:solidFill>
                      <a:srgbClr val="2E7D63"/>
                    </a:solidFill>
                  </a:tcPr>
                </a:tc>
                <a:tc>
                  <a:txBody>
                    <a:bodyPr/>
                    <a:lstStyle/>
                    <a:p>
                      <a:pPr algn="ctr">
                        <a:lnSpc>
                          <a:spcPts val="2796"/>
                        </a:lnSpc>
                        <a:defRPr/>
                      </a:pPr>
                      <a:r>
                        <a:rPr lang="en-US" sz="3000">
                          <a:solidFill>
                            <a:srgbClr val="FFFFFF"/>
                          </a:solidFill>
                          <a:latin typeface="Montserrat Ultra"/>
                        </a:rPr>
                        <a:t>Số lượng</a:t>
                      </a:r>
                      <a:endParaRPr lang="en-US" sz="3000">
                        <a:latin typeface="Montserrat Ultra"/>
                      </a:endParaRPr>
                    </a:p>
                  </a:txBody>
                  <a:tcPr marL="190500" marR="190500" marT="190500" marB="190500" anchor="ctr">
                    <a:lnL w="38100" cap="flat" cmpd="sng" algn="ctr">
                      <a:solidFill>
                        <a:srgbClr val="2C6D44"/>
                      </a:solidFill>
                      <a:prstDash val="solid"/>
                      <a:round/>
                      <a:headEnd type="none" w="med" len="med"/>
                      <a:tailEnd type="none" w="med" len="med"/>
                    </a:lnL>
                    <a:lnR w="38100" cap="flat" cmpd="sng" algn="ctr">
                      <a:solidFill>
                        <a:srgbClr val="2C6D44"/>
                      </a:solidFill>
                      <a:prstDash val="solid"/>
                      <a:round/>
                      <a:headEnd type="none" w="med" len="med"/>
                      <a:tailEnd type="none" w="med" len="med"/>
                    </a:lnR>
                    <a:lnT w="38100" cap="flat" cmpd="sng" algn="ctr">
                      <a:solidFill>
                        <a:srgbClr val="2C6D44"/>
                      </a:solidFill>
                      <a:prstDash val="solid"/>
                      <a:round/>
                      <a:headEnd type="none" w="med" len="med"/>
                      <a:tailEnd type="none" w="med" len="med"/>
                    </a:lnT>
                    <a:lnB w="38100" cap="flat" cmpd="sng" algn="ctr">
                      <a:solidFill>
                        <a:srgbClr val="2C6D44"/>
                      </a:solidFill>
                      <a:prstDash val="solid"/>
                      <a:round/>
                      <a:headEnd type="none" w="med" len="med"/>
                      <a:tailEnd type="none" w="med" len="med"/>
                    </a:lnB>
                    <a:solidFill>
                      <a:srgbClr val="2E7D63"/>
                    </a:solidFill>
                  </a:tcPr>
                </a:tc>
                <a:tc>
                  <a:txBody>
                    <a:bodyPr/>
                    <a:lstStyle/>
                    <a:p>
                      <a:pPr algn="ctr">
                        <a:lnSpc>
                          <a:spcPts val="2796"/>
                        </a:lnSpc>
                        <a:defRPr/>
                      </a:pPr>
                      <a:r>
                        <a:rPr lang="en-US" sz="3000">
                          <a:solidFill>
                            <a:srgbClr val="FFFFFF"/>
                          </a:solidFill>
                          <a:latin typeface="Montserrat Ultra"/>
                        </a:rPr>
                        <a:t>Giá thành</a:t>
                      </a:r>
                      <a:endParaRPr lang="en-US" sz="3000">
                        <a:latin typeface="Montserrat Ultra"/>
                      </a:endParaRPr>
                    </a:p>
                  </a:txBody>
                  <a:tcPr marL="190500" marR="190500" marT="190500" marB="190500" anchor="ctr">
                    <a:lnL w="38100" cap="flat" cmpd="sng" algn="ctr">
                      <a:solidFill>
                        <a:srgbClr val="2C6D44"/>
                      </a:solidFill>
                      <a:prstDash val="solid"/>
                      <a:round/>
                      <a:headEnd type="none" w="med" len="med"/>
                      <a:tailEnd type="none" w="med" len="med"/>
                    </a:lnL>
                    <a:lnR w="38100" cap="flat" cmpd="sng" algn="ctr">
                      <a:solidFill>
                        <a:srgbClr val="2C6D44"/>
                      </a:solidFill>
                      <a:prstDash val="solid"/>
                      <a:round/>
                      <a:headEnd type="none" w="med" len="med"/>
                      <a:tailEnd type="none" w="med" len="med"/>
                    </a:lnR>
                    <a:lnT w="38100" cap="flat" cmpd="sng" algn="ctr">
                      <a:solidFill>
                        <a:srgbClr val="2C6D44"/>
                      </a:solidFill>
                      <a:prstDash val="solid"/>
                      <a:round/>
                      <a:headEnd type="none" w="med" len="med"/>
                      <a:tailEnd type="none" w="med" len="med"/>
                    </a:lnT>
                    <a:lnB w="38100" cap="flat" cmpd="sng" algn="ctr">
                      <a:solidFill>
                        <a:srgbClr val="2C6D44"/>
                      </a:solidFill>
                      <a:prstDash val="solid"/>
                      <a:round/>
                      <a:headEnd type="none" w="med" len="med"/>
                      <a:tailEnd type="none" w="med" len="med"/>
                    </a:lnB>
                    <a:solidFill>
                      <a:srgbClr val="2E7D63"/>
                    </a:solidFill>
                  </a:tcPr>
                </a:tc>
                <a:extLst>
                  <a:ext uri="{0D108BD9-81ED-4DB2-BD59-A6C34878D82A}">
                    <a16:rowId xmlns:a16="http://schemas.microsoft.com/office/drawing/2014/main" val="10000"/>
                  </a:ext>
                </a:extLst>
              </a:tr>
              <a:tr h="823912">
                <a:tc>
                  <a:txBody>
                    <a:bodyPr/>
                    <a:lstStyle/>
                    <a:p>
                      <a:pPr algn="ctr">
                        <a:lnSpc>
                          <a:spcPts val="2796"/>
                        </a:lnSpc>
                        <a:defRPr/>
                      </a:pPr>
                      <a:r>
                        <a:rPr lang="en-US" sz="3000">
                          <a:solidFill>
                            <a:srgbClr val="000000"/>
                          </a:solidFill>
                          <a:latin typeface="Montserrat Ultra"/>
                        </a:rPr>
                        <a:t>Cảm biến nhiệt độ, độ ẩm</a:t>
                      </a:r>
                      <a:endParaRPr lang="en-US" sz="3000">
                        <a:latin typeface="Montserrat Ultra"/>
                      </a:endParaRPr>
                    </a:p>
                  </a:txBody>
                  <a:tcPr marL="190500" marR="190500" marT="190500" marB="190500" anchor="ctr">
                    <a:lnL w="38100" cap="flat" cmpd="sng" algn="ctr">
                      <a:solidFill>
                        <a:srgbClr val="2C6D44"/>
                      </a:solidFill>
                      <a:prstDash val="solid"/>
                      <a:round/>
                      <a:headEnd type="none" w="med" len="med"/>
                      <a:tailEnd type="none" w="med" len="med"/>
                    </a:lnL>
                    <a:lnR w="38100" cap="flat" cmpd="sng" algn="ctr">
                      <a:solidFill>
                        <a:srgbClr val="2C6D44"/>
                      </a:solidFill>
                      <a:prstDash val="solid"/>
                      <a:round/>
                      <a:headEnd type="none" w="med" len="med"/>
                      <a:tailEnd type="none" w="med" len="med"/>
                    </a:lnR>
                    <a:lnT w="38100" cap="flat" cmpd="sng" algn="ctr">
                      <a:solidFill>
                        <a:srgbClr val="2C6D44"/>
                      </a:solidFill>
                      <a:prstDash val="solid"/>
                      <a:round/>
                      <a:headEnd type="none" w="med" len="med"/>
                      <a:tailEnd type="none" w="med" len="med"/>
                    </a:lnT>
                    <a:lnB w="38100" cap="flat" cmpd="sng" algn="ctr">
                      <a:solidFill>
                        <a:srgbClr val="2C6D44"/>
                      </a:solidFill>
                      <a:prstDash val="solid"/>
                      <a:round/>
                      <a:headEnd type="none" w="med" len="med"/>
                      <a:tailEnd type="none" w="med" len="med"/>
                    </a:lnB>
                  </a:tcPr>
                </a:tc>
                <a:tc>
                  <a:txBody>
                    <a:bodyPr/>
                    <a:lstStyle/>
                    <a:p>
                      <a:pPr algn="ctr">
                        <a:lnSpc>
                          <a:spcPts val="2796"/>
                        </a:lnSpc>
                        <a:defRPr/>
                      </a:pPr>
                      <a:r>
                        <a:rPr lang="en-US" sz="3000">
                          <a:solidFill>
                            <a:srgbClr val="000000"/>
                          </a:solidFill>
                          <a:latin typeface="Montserrat Ultra"/>
                        </a:rPr>
                        <a:t>RS485</a:t>
                      </a:r>
                      <a:endParaRPr lang="en-US" sz="3000">
                        <a:latin typeface="Montserrat Ultra"/>
                      </a:endParaRPr>
                    </a:p>
                  </a:txBody>
                  <a:tcPr marL="190500" marR="190500" marT="190500" marB="190500" anchor="ctr">
                    <a:lnL w="38100" cap="flat" cmpd="sng" algn="ctr">
                      <a:solidFill>
                        <a:srgbClr val="2C6D44"/>
                      </a:solidFill>
                      <a:prstDash val="solid"/>
                      <a:round/>
                      <a:headEnd type="none" w="med" len="med"/>
                      <a:tailEnd type="none" w="med" len="med"/>
                    </a:lnL>
                    <a:lnR w="38100" cap="flat" cmpd="sng" algn="ctr">
                      <a:solidFill>
                        <a:srgbClr val="2C6D44"/>
                      </a:solidFill>
                      <a:prstDash val="solid"/>
                      <a:round/>
                      <a:headEnd type="none" w="med" len="med"/>
                      <a:tailEnd type="none" w="med" len="med"/>
                    </a:lnR>
                    <a:lnT w="38100" cap="flat" cmpd="sng" algn="ctr">
                      <a:solidFill>
                        <a:srgbClr val="2C6D44"/>
                      </a:solidFill>
                      <a:prstDash val="solid"/>
                      <a:round/>
                      <a:headEnd type="none" w="med" len="med"/>
                      <a:tailEnd type="none" w="med" len="med"/>
                    </a:lnT>
                    <a:lnB w="38100" cap="flat" cmpd="sng" algn="ctr">
                      <a:solidFill>
                        <a:srgbClr val="2C6D44"/>
                      </a:solidFill>
                      <a:prstDash val="solid"/>
                      <a:round/>
                      <a:headEnd type="none" w="med" len="med"/>
                      <a:tailEnd type="none" w="med" len="med"/>
                    </a:lnB>
                  </a:tcPr>
                </a:tc>
                <a:tc>
                  <a:txBody>
                    <a:bodyPr/>
                    <a:lstStyle/>
                    <a:p>
                      <a:pPr algn="ctr">
                        <a:lnSpc>
                          <a:spcPts val="2796"/>
                        </a:lnSpc>
                        <a:defRPr/>
                      </a:pPr>
                      <a:r>
                        <a:rPr lang="vi-VN" sz="3000">
                          <a:solidFill>
                            <a:srgbClr val="000000"/>
                          </a:solidFill>
                          <a:latin typeface="Montserrat Ultra"/>
                        </a:rPr>
                        <a:t>1</a:t>
                      </a:r>
                      <a:endParaRPr lang="en-US" sz="3000">
                        <a:latin typeface="Montserrat Ultra"/>
                      </a:endParaRPr>
                    </a:p>
                  </a:txBody>
                  <a:tcPr marL="190500" marR="190500" marT="190500" marB="190500" anchor="ctr">
                    <a:lnL w="38100" cap="flat" cmpd="sng" algn="ctr">
                      <a:solidFill>
                        <a:srgbClr val="2C6D44"/>
                      </a:solidFill>
                      <a:prstDash val="solid"/>
                      <a:round/>
                      <a:headEnd type="none" w="med" len="med"/>
                      <a:tailEnd type="none" w="med" len="med"/>
                    </a:lnL>
                    <a:lnR w="38100" cap="flat" cmpd="sng" algn="ctr">
                      <a:solidFill>
                        <a:srgbClr val="2C6D44"/>
                      </a:solidFill>
                      <a:prstDash val="solid"/>
                      <a:round/>
                      <a:headEnd type="none" w="med" len="med"/>
                      <a:tailEnd type="none" w="med" len="med"/>
                    </a:lnR>
                    <a:lnT w="38100" cap="flat" cmpd="sng" algn="ctr">
                      <a:solidFill>
                        <a:srgbClr val="2C6D44"/>
                      </a:solidFill>
                      <a:prstDash val="solid"/>
                      <a:round/>
                      <a:headEnd type="none" w="med" len="med"/>
                      <a:tailEnd type="none" w="med" len="med"/>
                    </a:lnT>
                    <a:lnB w="38100" cap="flat" cmpd="sng" algn="ctr">
                      <a:solidFill>
                        <a:srgbClr val="2C6D44"/>
                      </a:solidFill>
                      <a:prstDash val="solid"/>
                      <a:round/>
                      <a:headEnd type="none" w="med" len="med"/>
                      <a:tailEnd type="none" w="med" len="med"/>
                    </a:lnB>
                  </a:tcPr>
                </a:tc>
                <a:tc>
                  <a:txBody>
                    <a:bodyPr/>
                    <a:lstStyle/>
                    <a:p>
                      <a:pPr algn="ctr">
                        <a:lnSpc>
                          <a:spcPts val="2796"/>
                        </a:lnSpc>
                        <a:defRPr/>
                      </a:pPr>
                      <a:r>
                        <a:rPr lang="en-US" sz="3000">
                          <a:solidFill>
                            <a:srgbClr val="000000"/>
                          </a:solidFill>
                          <a:latin typeface="Montserrat Ultra"/>
                        </a:rPr>
                        <a:t>215.000</a:t>
                      </a:r>
                      <a:endParaRPr lang="en-US" sz="3000">
                        <a:latin typeface="Montserrat Ultra"/>
                      </a:endParaRPr>
                    </a:p>
                  </a:txBody>
                  <a:tcPr marL="190500" marR="190500" marT="190500" marB="190500" anchor="ctr">
                    <a:lnL w="38100" cap="flat" cmpd="sng" algn="ctr">
                      <a:solidFill>
                        <a:srgbClr val="2C6D44"/>
                      </a:solidFill>
                      <a:prstDash val="solid"/>
                      <a:round/>
                      <a:headEnd type="none" w="med" len="med"/>
                      <a:tailEnd type="none" w="med" len="med"/>
                    </a:lnL>
                    <a:lnR w="38100" cap="flat" cmpd="sng" algn="ctr">
                      <a:solidFill>
                        <a:srgbClr val="2C6D44"/>
                      </a:solidFill>
                      <a:prstDash val="solid"/>
                      <a:round/>
                      <a:headEnd type="none" w="med" len="med"/>
                      <a:tailEnd type="none" w="med" len="med"/>
                    </a:lnR>
                    <a:lnT w="38100" cap="flat" cmpd="sng" algn="ctr">
                      <a:solidFill>
                        <a:srgbClr val="2C6D44"/>
                      </a:solidFill>
                      <a:prstDash val="solid"/>
                      <a:round/>
                      <a:headEnd type="none" w="med" len="med"/>
                      <a:tailEnd type="none" w="med" len="med"/>
                    </a:lnT>
                    <a:lnB w="38100" cap="flat" cmpd="sng" algn="ctr">
                      <a:solidFill>
                        <a:srgbClr val="2C6D44"/>
                      </a:solidFill>
                      <a:prstDash val="solid"/>
                      <a:round/>
                      <a:headEnd type="none" w="med" len="med"/>
                      <a:tailEnd type="none" w="med" len="med"/>
                    </a:lnB>
                  </a:tcPr>
                </a:tc>
                <a:extLst>
                  <a:ext uri="{0D108BD9-81ED-4DB2-BD59-A6C34878D82A}">
                    <a16:rowId xmlns:a16="http://schemas.microsoft.com/office/drawing/2014/main" val="10001"/>
                  </a:ext>
                </a:extLst>
              </a:tr>
              <a:tr h="823912">
                <a:tc>
                  <a:txBody>
                    <a:bodyPr/>
                    <a:lstStyle/>
                    <a:p>
                      <a:pPr algn="ctr">
                        <a:lnSpc>
                          <a:spcPts val="2796"/>
                        </a:lnSpc>
                        <a:defRPr/>
                      </a:pPr>
                      <a:r>
                        <a:rPr lang="en-US" sz="3000">
                          <a:solidFill>
                            <a:srgbClr val="000000"/>
                          </a:solidFill>
                          <a:latin typeface="Montserrat Ultra"/>
                        </a:rPr>
                        <a:t>Cảm biến ánh sáng</a:t>
                      </a:r>
                      <a:endParaRPr lang="en-US" sz="3000">
                        <a:latin typeface="Montserrat Ultra"/>
                      </a:endParaRPr>
                    </a:p>
                  </a:txBody>
                  <a:tcPr marL="190500" marR="190500" marT="190500" marB="190500" anchor="ctr">
                    <a:lnL w="38100" cap="flat" cmpd="sng" algn="ctr">
                      <a:solidFill>
                        <a:srgbClr val="2C6D44"/>
                      </a:solidFill>
                      <a:prstDash val="solid"/>
                      <a:round/>
                      <a:headEnd type="none" w="med" len="med"/>
                      <a:tailEnd type="none" w="med" len="med"/>
                    </a:lnL>
                    <a:lnR w="38100" cap="flat" cmpd="sng" algn="ctr">
                      <a:solidFill>
                        <a:srgbClr val="2C6D44"/>
                      </a:solidFill>
                      <a:prstDash val="solid"/>
                      <a:round/>
                      <a:headEnd type="none" w="med" len="med"/>
                      <a:tailEnd type="none" w="med" len="med"/>
                    </a:lnR>
                    <a:lnT w="38100" cap="flat" cmpd="sng" algn="ctr">
                      <a:solidFill>
                        <a:srgbClr val="2C6D44"/>
                      </a:solidFill>
                      <a:prstDash val="solid"/>
                      <a:round/>
                      <a:headEnd type="none" w="med" len="med"/>
                      <a:tailEnd type="none" w="med" len="med"/>
                    </a:lnT>
                    <a:lnB w="38100" cap="flat" cmpd="sng" algn="ctr">
                      <a:solidFill>
                        <a:srgbClr val="2C6D44"/>
                      </a:solidFill>
                      <a:prstDash val="solid"/>
                      <a:round/>
                      <a:headEnd type="none" w="med" len="med"/>
                      <a:tailEnd type="none" w="med" len="med"/>
                    </a:lnB>
                  </a:tcPr>
                </a:tc>
                <a:tc>
                  <a:txBody>
                    <a:bodyPr/>
                    <a:lstStyle/>
                    <a:p>
                      <a:pPr algn="ctr">
                        <a:lnSpc>
                          <a:spcPts val="2796"/>
                        </a:lnSpc>
                        <a:defRPr/>
                      </a:pPr>
                      <a:r>
                        <a:rPr lang="en-US" sz="3000">
                          <a:solidFill>
                            <a:srgbClr val="000000"/>
                          </a:solidFill>
                          <a:latin typeface="Montserrat Ultra"/>
                        </a:rPr>
                        <a:t>RS485</a:t>
                      </a:r>
                      <a:endParaRPr lang="en-US" sz="3000">
                        <a:latin typeface="Montserrat Ultra"/>
                      </a:endParaRPr>
                    </a:p>
                  </a:txBody>
                  <a:tcPr marL="190500" marR="190500" marT="190500" marB="190500" anchor="ctr">
                    <a:lnL w="38100" cap="flat" cmpd="sng" algn="ctr">
                      <a:solidFill>
                        <a:srgbClr val="2C6D44"/>
                      </a:solidFill>
                      <a:prstDash val="solid"/>
                      <a:round/>
                      <a:headEnd type="none" w="med" len="med"/>
                      <a:tailEnd type="none" w="med" len="med"/>
                    </a:lnL>
                    <a:lnR w="38100" cap="flat" cmpd="sng" algn="ctr">
                      <a:solidFill>
                        <a:srgbClr val="2C6D44"/>
                      </a:solidFill>
                      <a:prstDash val="solid"/>
                      <a:round/>
                      <a:headEnd type="none" w="med" len="med"/>
                      <a:tailEnd type="none" w="med" len="med"/>
                    </a:lnR>
                    <a:lnT w="38100" cap="flat" cmpd="sng" algn="ctr">
                      <a:solidFill>
                        <a:srgbClr val="2C6D44"/>
                      </a:solidFill>
                      <a:prstDash val="solid"/>
                      <a:round/>
                      <a:headEnd type="none" w="med" len="med"/>
                      <a:tailEnd type="none" w="med" len="med"/>
                    </a:lnT>
                    <a:lnB w="38100" cap="flat" cmpd="sng" algn="ctr">
                      <a:solidFill>
                        <a:srgbClr val="2C6D44"/>
                      </a:solidFill>
                      <a:prstDash val="solid"/>
                      <a:round/>
                      <a:headEnd type="none" w="med" len="med"/>
                      <a:tailEnd type="none" w="med" len="med"/>
                    </a:lnB>
                  </a:tcPr>
                </a:tc>
                <a:tc>
                  <a:txBody>
                    <a:bodyPr/>
                    <a:lstStyle/>
                    <a:p>
                      <a:pPr algn="ctr">
                        <a:lnSpc>
                          <a:spcPts val="2796"/>
                        </a:lnSpc>
                        <a:defRPr/>
                      </a:pPr>
                      <a:r>
                        <a:rPr lang="vi-VN" sz="3000">
                          <a:solidFill>
                            <a:srgbClr val="000000"/>
                          </a:solidFill>
                          <a:latin typeface="Montserrat Ultra"/>
                        </a:rPr>
                        <a:t>1</a:t>
                      </a:r>
                      <a:endParaRPr lang="en-US" sz="3000">
                        <a:latin typeface="Montserrat Ultra"/>
                      </a:endParaRPr>
                    </a:p>
                  </a:txBody>
                  <a:tcPr marL="190500" marR="190500" marT="190500" marB="190500" anchor="ctr">
                    <a:lnL w="38100" cap="flat" cmpd="sng" algn="ctr">
                      <a:solidFill>
                        <a:srgbClr val="2C6D44"/>
                      </a:solidFill>
                      <a:prstDash val="solid"/>
                      <a:round/>
                      <a:headEnd type="none" w="med" len="med"/>
                      <a:tailEnd type="none" w="med" len="med"/>
                    </a:lnL>
                    <a:lnR w="38100" cap="flat" cmpd="sng" algn="ctr">
                      <a:solidFill>
                        <a:srgbClr val="2C6D44"/>
                      </a:solidFill>
                      <a:prstDash val="solid"/>
                      <a:round/>
                      <a:headEnd type="none" w="med" len="med"/>
                      <a:tailEnd type="none" w="med" len="med"/>
                    </a:lnR>
                    <a:lnT w="38100" cap="flat" cmpd="sng" algn="ctr">
                      <a:solidFill>
                        <a:srgbClr val="2C6D44"/>
                      </a:solidFill>
                      <a:prstDash val="solid"/>
                      <a:round/>
                      <a:headEnd type="none" w="med" len="med"/>
                      <a:tailEnd type="none" w="med" len="med"/>
                    </a:lnT>
                    <a:lnB w="38100" cap="flat" cmpd="sng" algn="ctr">
                      <a:solidFill>
                        <a:srgbClr val="2C6D44"/>
                      </a:solidFill>
                      <a:prstDash val="solid"/>
                      <a:round/>
                      <a:headEnd type="none" w="med" len="med"/>
                      <a:tailEnd type="none" w="med" len="med"/>
                    </a:lnB>
                  </a:tcPr>
                </a:tc>
                <a:tc>
                  <a:txBody>
                    <a:bodyPr/>
                    <a:lstStyle/>
                    <a:p>
                      <a:pPr algn="ctr">
                        <a:lnSpc>
                          <a:spcPts val="2796"/>
                        </a:lnSpc>
                        <a:defRPr/>
                      </a:pPr>
                      <a:r>
                        <a:rPr lang="en-US" sz="3000">
                          <a:solidFill>
                            <a:srgbClr val="000000"/>
                          </a:solidFill>
                          <a:latin typeface="Montserrat Ultra"/>
                        </a:rPr>
                        <a:t>2.920.000</a:t>
                      </a:r>
                      <a:endParaRPr lang="en-US" sz="3000">
                        <a:latin typeface="Montserrat Ultra"/>
                      </a:endParaRPr>
                    </a:p>
                  </a:txBody>
                  <a:tcPr marL="190500" marR="190500" marT="190500" marB="190500" anchor="ctr">
                    <a:lnL w="38100" cap="flat" cmpd="sng" algn="ctr">
                      <a:solidFill>
                        <a:srgbClr val="2C6D44"/>
                      </a:solidFill>
                      <a:prstDash val="solid"/>
                      <a:round/>
                      <a:headEnd type="none" w="med" len="med"/>
                      <a:tailEnd type="none" w="med" len="med"/>
                    </a:lnL>
                    <a:lnR w="38100" cap="flat" cmpd="sng" algn="ctr">
                      <a:solidFill>
                        <a:srgbClr val="2C6D44"/>
                      </a:solidFill>
                      <a:prstDash val="solid"/>
                      <a:round/>
                      <a:headEnd type="none" w="med" len="med"/>
                      <a:tailEnd type="none" w="med" len="med"/>
                    </a:lnR>
                    <a:lnT w="38100" cap="flat" cmpd="sng" algn="ctr">
                      <a:solidFill>
                        <a:srgbClr val="2C6D44"/>
                      </a:solidFill>
                      <a:prstDash val="solid"/>
                      <a:round/>
                      <a:headEnd type="none" w="med" len="med"/>
                      <a:tailEnd type="none" w="med" len="med"/>
                    </a:lnT>
                    <a:lnB w="38100" cap="flat" cmpd="sng" algn="ctr">
                      <a:solidFill>
                        <a:srgbClr val="2C6D44"/>
                      </a:solidFill>
                      <a:prstDash val="solid"/>
                      <a:round/>
                      <a:headEnd type="none" w="med" len="med"/>
                      <a:tailEnd type="none" w="med" len="med"/>
                    </a:lnB>
                  </a:tcPr>
                </a:tc>
                <a:extLst>
                  <a:ext uri="{0D108BD9-81ED-4DB2-BD59-A6C34878D82A}">
                    <a16:rowId xmlns:a16="http://schemas.microsoft.com/office/drawing/2014/main" val="10002"/>
                  </a:ext>
                </a:extLst>
              </a:tr>
              <a:tr h="823912">
                <a:tc>
                  <a:txBody>
                    <a:bodyPr/>
                    <a:lstStyle/>
                    <a:p>
                      <a:pPr algn="ctr">
                        <a:lnSpc>
                          <a:spcPts val="2796"/>
                        </a:lnSpc>
                        <a:defRPr/>
                      </a:pPr>
                      <a:r>
                        <a:rPr lang="en-US" sz="3000">
                          <a:solidFill>
                            <a:srgbClr val="000000"/>
                          </a:solidFill>
                          <a:latin typeface="Montserrat Ultra"/>
                        </a:rPr>
                        <a:t>Cảm biến CO2</a:t>
                      </a:r>
                      <a:endParaRPr lang="en-US" sz="3000">
                        <a:latin typeface="Montserrat Ultra"/>
                      </a:endParaRPr>
                    </a:p>
                  </a:txBody>
                  <a:tcPr marL="190500" marR="190500" marT="190500" marB="190500" anchor="ctr">
                    <a:lnL w="38100" cap="flat" cmpd="sng" algn="ctr">
                      <a:solidFill>
                        <a:srgbClr val="2C6D44"/>
                      </a:solidFill>
                      <a:prstDash val="solid"/>
                      <a:round/>
                      <a:headEnd type="none" w="med" len="med"/>
                      <a:tailEnd type="none" w="med" len="med"/>
                    </a:lnL>
                    <a:lnR w="38100" cap="flat" cmpd="sng" algn="ctr">
                      <a:solidFill>
                        <a:srgbClr val="2C6D44"/>
                      </a:solidFill>
                      <a:prstDash val="solid"/>
                      <a:round/>
                      <a:headEnd type="none" w="med" len="med"/>
                      <a:tailEnd type="none" w="med" len="med"/>
                    </a:lnR>
                    <a:lnT w="38100" cap="flat" cmpd="sng" algn="ctr">
                      <a:solidFill>
                        <a:srgbClr val="2C6D44"/>
                      </a:solidFill>
                      <a:prstDash val="solid"/>
                      <a:round/>
                      <a:headEnd type="none" w="med" len="med"/>
                      <a:tailEnd type="none" w="med" len="med"/>
                    </a:lnT>
                    <a:lnB w="38100" cap="flat" cmpd="sng" algn="ctr">
                      <a:solidFill>
                        <a:srgbClr val="2C6D44"/>
                      </a:solidFill>
                      <a:prstDash val="solid"/>
                      <a:round/>
                      <a:headEnd type="none" w="med" len="med"/>
                      <a:tailEnd type="none" w="med" len="med"/>
                    </a:lnB>
                  </a:tcPr>
                </a:tc>
                <a:tc>
                  <a:txBody>
                    <a:bodyPr/>
                    <a:lstStyle/>
                    <a:p>
                      <a:pPr algn="ctr">
                        <a:lnSpc>
                          <a:spcPts val="2796"/>
                        </a:lnSpc>
                        <a:defRPr/>
                      </a:pPr>
                      <a:r>
                        <a:rPr lang="en-US" sz="3000">
                          <a:solidFill>
                            <a:srgbClr val="000000"/>
                          </a:solidFill>
                          <a:latin typeface="Montserrat Ultra"/>
                        </a:rPr>
                        <a:t>RS485</a:t>
                      </a:r>
                      <a:endParaRPr lang="en-US" sz="3000">
                        <a:latin typeface="Montserrat Ultra"/>
                      </a:endParaRPr>
                    </a:p>
                  </a:txBody>
                  <a:tcPr marL="190500" marR="190500" marT="190500" marB="190500" anchor="ctr">
                    <a:lnL w="38100" cap="flat" cmpd="sng" algn="ctr">
                      <a:solidFill>
                        <a:srgbClr val="2C6D44"/>
                      </a:solidFill>
                      <a:prstDash val="solid"/>
                      <a:round/>
                      <a:headEnd type="none" w="med" len="med"/>
                      <a:tailEnd type="none" w="med" len="med"/>
                    </a:lnL>
                    <a:lnR w="38100" cap="flat" cmpd="sng" algn="ctr">
                      <a:solidFill>
                        <a:srgbClr val="2C6D44"/>
                      </a:solidFill>
                      <a:prstDash val="solid"/>
                      <a:round/>
                      <a:headEnd type="none" w="med" len="med"/>
                      <a:tailEnd type="none" w="med" len="med"/>
                    </a:lnR>
                    <a:lnT w="38100" cap="flat" cmpd="sng" algn="ctr">
                      <a:solidFill>
                        <a:srgbClr val="2C6D44"/>
                      </a:solidFill>
                      <a:prstDash val="solid"/>
                      <a:round/>
                      <a:headEnd type="none" w="med" len="med"/>
                      <a:tailEnd type="none" w="med" len="med"/>
                    </a:lnT>
                    <a:lnB w="38100" cap="flat" cmpd="sng" algn="ctr">
                      <a:solidFill>
                        <a:srgbClr val="2C6D44"/>
                      </a:solidFill>
                      <a:prstDash val="solid"/>
                      <a:round/>
                      <a:headEnd type="none" w="med" len="med"/>
                      <a:tailEnd type="none" w="med" len="med"/>
                    </a:lnB>
                  </a:tcPr>
                </a:tc>
                <a:tc>
                  <a:txBody>
                    <a:bodyPr/>
                    <a:lstStyle/>
                    <a:p>
                      <a:pPr algn="ctr">
                        <a:lnSpc>
                          <a:spcPts val="2796"/>
                        </a:lnSpc>
                        <a:defRPr/>
                      </a:pPr>
                      <a:r>
                        <a:rPr lang="vi-VN" sz="3000">
                          <a:solidFill>
                            <a:srgbClr val="000000"/>
                          </a:solidFill>
                          <a:latin typeface="Montserrat Ultra"/>
                        </a:rPr>
                        <a:t>1</a:t>
                      </a:r>
                      <a:endParaRPr lang="en-US" sz="3000">
                        <a:latin typeface="Montserrat Ultra"/>
                      </a:endParaRPr>
                    </a:p>
                  </a:txBody>
                  <a:tcPr marL="190500" marR="190500" marT="190500" marB="190500" anchor="ctr">
                    <a:lnL w="38100" cap="flat" cmpd="sng" algn="ctr">
                      <a:solidFill>
                        <a:srgbClr val="2C6D44"/>
                      </a:solidFill>
                      <a:prstDash val="solid"/>
                      <a:round/>
                      <a:headEnd type="none" w="med" len="med"/>
                      <a:tailEnd type="none" w="med" len="med"/>
                    </a:lnL>
                    <a:lnR w="38100" cap="flat" cmpd="sng" algn="ctr">
                      <a:solidFill>
                        <a:srgbClr val="2C6D44"/>
                      </a:solidFill>
                      <a:prstDash val="solid"/>
                      <a:round/>
                      <a:headEnd type="none" w="med" len="med"/>
                      <a:tailEnd type="none" w="med" len="med"/>
                    </a:lnR>
                    <a:lnT w="38100" cap="flat" cmpd="sng" algn="ctr">
                      <a:solidFill>
                        <a:srgbClr val="2C6D44"/>
                      </a:solidFill>
                      <a:prstDash val="solid"/>
                      <a:round/>
                      <a:headEnd type="none" w="med" len="med"/>
                      <a:tailEnd type="none" w="med" len="med"/>
                    </a:lnT>
                    <a:lnB w="38100" cap="flat" cmpd="sng" algn="ctr">
                      <a:solidFill>
                        <a:srgbClr val="2C6D44"/>
                      </a:solidFill>
                      <a:prstDash val="solid"/>
                      <a:round/>
                      <a:headEnd type="none" w="med" len="med"/>
                      <a:tailEnd type="none" w="med" len="med"/>
                    </a:lnB>
                  </a:tcPr>
                </a:tc>
                <a:tc>
                  <a:txBody>
                    <a:bodyPr/>
                    <a:lstStyle/>
                    <a:p>
                      <a:pPr algn="ctr">
                        <a:lnSpc>
                          <a:spcPts val="2796"/>
                        </a:lnSpc>
                        <a:defRPr/>
                      </a:pPr>
                      <a:r>
                        <a:rPr lang="en-US" sz="3000">
                          <a:solidFill>
                            <a:srgbClr val="000000"/>
                          </a:solidFill>
                          <a:latin typeface="Montserrat Ultra"/>
                        </a:rPr>
                        <a:t>5.000.000</a:t>
                      </a:r>
                      <a:endParaRPr lang="en-US" sz="3000">
                        <a:latin typeface="Montserrat Ultra"/>
                      </a:endParaRPr>
                    </a:p>
                  </a:txBody>
                  <a:tcPr marL="190500" marR="190500" marT="190500" marB="190500" anchor="ctr">
                    <a:lnL w="38100" cap="flat" cmpd="sng" algn="ctr">
                      <a:solidFill>
                        <a:srgbClr val="2C6D44"/>
                      </a:solidFill>
                      <a:prstDash val="solid"/>
                      <a:round/>
                      <a:headEnd type="none" w="med" len="med"/>
                      <a:tailEnd type="none" w="med" len="med"/>
                    </a:lnL>
                    <a:lnR w="38100" cap="flat" cmpd="sng" algn="ctr">
                      <a:solidFill>
                        <a:srgbClr val="2C6D44"/>
                      </a:solidFill>
                      <a:prstDash val="solid"/>
                      <a:round/>
                      <a:headEnd type="none" w="med" len="med"/>
                      <a:tailEnd type="none" w="med" len="med"/>
                    </a:lnR>
                    <a:lnT w="38100" cap="flat" cmpd="sng" algn="ctr">
                      <a:solidFill>
                        <a:srgbClr val="2C6D44"/>
                      </a:solidFill>
                      <a:prstDash val="solid"/>
                      <a:round/>
                      <a:headEnd type="none" w="med" len="med"/>
                      <a:tailEnd type="none" w="med" len="med"/>
                    </a:lnT>
                    <a:lnB w="38100" cap="flat" cmpd="sng" algn="ctr">
                      <a:solidFill>
                        <a:srgbClr val="2C6D44"/>
                      </a:solidFill>
                      <a:prstDash val="solid"/>
                      <a:round/>
                      <a:headEnd type="none" w="med" len="med"/>
                      <a:tailEnd type="none" w="med" len="med"/>
                    </a:lnB>
                  </a:tcPr>
                </a:tc>
                <a:extLst>
                  <a:ext uri="{0D108BD9-81ED-4DB2-BD59-A6C34878D82A}">
                    <a16:rowId xmlns:a16="http://schemas.microsoft.com/office/drawing/2014/main" val="10003"/>
                  </a:ext>
                </a:extLst>
              </a:tr>
              <a:tr h="823912">
                <a:tc>
                  <a:txBody>
                    <a:bodyPr/>
                    <a:lstStyle/>
                    <a:p>
                      <a:pPr algn="ctr">
                        <a:lnSpc>
                          <a:spcPts val="2796"/>
                        </a:lnSpc>
                        <a:defRPr/>
                      </a:pPr>
                      <a:r>
                        <a:rPr lang="en-US" sz="3000">
                          <a:solidFill>
                            <a:srgbClr val="000000"/>
                          </a:solidFill>
                          <a:latin typeface="Montserrat Ultra"/>
                        </a:rPr>
                        <a:t>Cảm biến độ ẩm của đất</a:t>
                      </a:r>
                      <a:endParaRPr lang="en-US" sz="3000">
                        <a:latin typeface="Montserrat Ultra"/>
                      </a:endParaRPr>
                    </a:p>
                  </a:txBody>
                  <a:tcPr marL="190500" marR="190500" marT="190500" marB="190500" anchor="ctr">
                    <a:lnL w="38100" cap="flat" cmpd="sng" algn="ctr">
                      <a:solidFill>
                        <a:srgbClr val="2C6D44"/>
                      </a:solidFill>
                      <a:prstDash val="solid"/>
                      <a:round/>
                      <a:headEnd type="none" w="med" len="med"/>
                      <a:tailEnd type="none" w="med" len="med"/>
                    </a:lnL>
                    <a:lnR w="38100" cap="flat" cmpd="sng" algn="ctr">
                      <a:solidFill>
                        <a:srgbClr val="2C6D44"/>
                      </a:solidFill>
                      <a:prstDash val="solid"/>
                      <a:round/>
                      <a:headEnd type="none" w="med" len="med"/>
                      <a:tailEnd type="none" w="med" len="med"/>
                    </a:lnR>
                    <a:lnT w="38100" cap="flat" cmpd="sng" algn="ctr">
                      <a:solidFill>
                        <a:srgbClr val="2C6D44"/>
                      </a:solidFill>
                      <a:prstDash val="solid"/>
                      <a:round/>
                      <a:headEnd type="none" w="med" len="med"/>
                      <a:tailEnd type="none" w="med" len="med"/>
                    </a:lnT>
                    <a:lnB w="38100" cap="flat" cmpd="sng" algn="ctr">
                      <a:solidFill>
                        <a:srgbClr val="2C6D44"/>
                      </a:solidFill>
                      <a:prstDash val="solid"/>
                      <a:round/>
                      <a:headEnd type="none" w="med" len="med"/>
                      <a:tailEnd type="none" w="med" len="med"/>
                    </a:lnB>
                  </a:tcPr>
                </a:tc>
                <a:tc>
                  <a:txBody>
                    <a:bodyPr/>
                    <a:lstStyle/>
                    <a:p>
                      <a:pPr algn="ctr">
                        <a:lnSpc>
                          <a:spcPts val="2796"/>
                        </a:lnSpc>
                        <a:defRPr/>
                      </a:pPr>
                      <a:r>
                        <a:rPr lang="en-US" sz="3000">
                          <a:solidFill>
                            <a:srgbClr val="000000"/>
                          </a:solidFill>
                          <a:latin typeface="Montserrat Ultra"/>
                        </a:rPr>
                        <a:t>RS485</a:t>
                      </a:r>
                      <a:endParaRPr lang="en-US" sz="3000">
                        <a:latin typeface="Montserrat Ultra"/>
                      </a:endParaRPr>
                    </a:p>
                  </a:txBody>
                  <a:tcPr marL="190500" marR="190500" marT="190500" marB="190500" anchor="ctr">
                    <a:lnL w="38100" cap="flat" cmpd="sng" algn="ctr">
                      <a:solidFill>
                        <a:srgbClr val="2C6D44"/>
                      </a:solidFill>
                      <a:prstDash val="solid"/>
                      <a:round/>
                      <a:headEnd type="none" w="med" len="med"/>
                      <a:tailEnd type="none" w="med" len="med"/>
                    </a:lnL>
                    <a:lnR w="38100" cap="flat" cmpd="sng" algn="ctr">
                      <a:solidFill>
                        <a:srgbClr val="2C6D44"/>
                      </a:solidFill>
                      <a:prstDash val="solid"/>
                      <a:round/>
                      <a:headEnd type="none" w="med" len="med"/>
                      <a:tailEnd type="none" w="med" len="med"/>
                    </a:lnR>
                    <a:lnT w="38100" cap="flat" cmpd="sng" algn="ctr">
                      <a:solidFill>
                        <a:srgbClr val="2C6D44"/>
                      </a:solidFill>
                      <a:prstDash val="solid"/>
                      <a:round/>
                      <a:headEnd type="none" w="med" len="med"/>
                      <a:tailEnd type="none" w="med" len="med"/>
                    </a:lnT>
                    <a:lnB w="38100" cap="flat" cmpd="sng" algn="ctr">
                      <a:solidFill>
                        <a:srgbClr val="2C6D44"/>
                      </a:solidFill>
                      <a:prstDash val="solid"/>
                      <a:round/>
                      <a:headEnd type="none" w="med" len="med"/>
                      <a:tailEnd type="none" w="med" len="med"/>
                    </a:lnB>
                  </a:tcPr>
                </a:tc>
                <a:tc>
                  <a:txBody>
                    <a:bodyPr/>
                    <a:lstStyle/>
                    <a:p>
                      <a:pPr algn="ctr">
                        <a:lnSpc>
                          <a:spcPts val="2796"/>
                        </a:lnSpc>
                        <a:defRPr/>
                      </a:pPr>
                      <a:r>
                        <a:rPr lang="vi-VN" sz="3000">
                          <a:solidFill>
                            <a:srgbClr val="000000"/>
                          </a:solidFill>
                          <a:latin typeface="Montserrat Ultra"/>
                        </a:rPr>
                        <a:t>1</a:t>
                      </a:r>
                      <a:endParaRPr lang="en-US" sz="3000">
                        <a:latin typeface="Montserrat Ultra"/>
                      </a:endParaRPr>
                    </a:p>
                  </a:txBody>
                  <a:tcPr marL="190500" marR="190500" marT="190500" marB="190500" anchor="ctr">
                    <a:lnL w="38100" cap="flat" cmpd="sng" algn="ctr">
                      <a:solidFill>
                        <a:srgbClr val="2C6D44"/>
                      </a:solidFill>
                      <a:prstDash val="solid"/>
                      <a:round/>
                      <a:headEnd type="none" w="med" len="med"/>
                      <a:tailEnd type="none" w="med" len="med"/>
                    </a:lnL>
                    <a:lnR w="38100" cap="flat" cmpd="sng" algn="ctr">
                      <a:solidFill>
                        <a:srgbClr val="2C6D44"/>
                      </a:solidFill>
                      <a:prstDash val="solid"/>
                      <a:round/>
                      <a:headEnd type="none" w="med" len="med"/>
                      <a:tailEnd type="none" w="med" len="med"/>
                    </a:lnR>
                    <a:lnT w="38100" cap="flat" cmpd="sng" algn="ctr">
                      <a:solidFill>
                        <a:srgbClr val="2C6D44"/>
                      </a:solidFill>
                      <a:prstDash val="solid"/>
                      <a:round/>
                      <a:headEnd type="none" w="med" len="med"/>
                      <a:tailEnd type="none" w="med" len="med"/>
                    </a:lnT>
                    <a:lnB w="38100" cap="flat" cmpd="sng" algn="ctr">
                      <a:solidFill>
                        <a:srgbClr val="2C6D44"/>
                      </a:solidFill>
                      <a:prstDash val="solid"/>
                      <a:round/>
                      <a:headEnd type="none" w="med" len="med"/>
                      <a:tailEnd type="none" w="med" len="med"/>
                    </a:lnB>
                  </a:tcPr>
                </a:tc>
                <a:tc>
                  <a:txBody>
                    <a:bodyPr/>
                    <a:lstStyle/>
                    <a:p>
                      <a:pPr algn="ctr">
                        <a:lnSpc>
                          <a:spcPts val="2796"/>
                        </a:lnSpc>
                        <a:defRPr/>
                      </a:pPr>
                      <a:r>
                        <a:rPr lang="en-US" sz="3000">
                          <a:solidFill>
                            <a:srgbClr val="000000"/>
                          </a:solidFill>
                          <a:latin typeface="Montserrat Ultra"/>
                        </a:rPr>
                        <a:t>275.000</a:t>
                      </a:r>
                      <a:endParaRPr lang="en-US" sz="3000">
                        <a:latin typeface="Montserrat Ultra"/>
                      </a:endParaRPr>
                    </a:p>
                  </a:txBody>
                  <a:tcPr marL="190500" marR="190500" marT="190500" marB="190500" anchor="ctr">
                    <a:lnL w="38100" cap="flat" cmpd="sng" algn="ctr">
                      <a:solidFill>
                        <a:srgbClr val="2C6D44"/>
                      </a:solidFill>
                      <a:prstDash val="solid"/>
                      <a:round/>
                      <a:headEnd type="none" w="med" len="med"/>
                      <a:tailEnd type="none" w="med" len="med"/>
                    </a:lnL>
                    <a:lnR w="38100" cap="flat" cmpd="sng" algn="ctr">
                      <a:solidFill>
                        <a:srgbClr val="2C6D44"/>
                      </a:solidFill>
                      <a:prstDash val="solid"/>
                      <a:round/>
                      <a:headEnd type="none" w="med" len="med"/>
                      <a:tailEnd type="none" w="med" len="med"/>
                    </a:lnR>
                    <a:lnT w="38100" cap="flat" cmpd="sng" algn="ctr">
                      <a:solidFill>
                        <a:srgbClr val="2C6D44"/>
                      </a:solidFill>
                      <a:prstDash val="solid"/>
                      <a:round/>
                      <a:headEnd type="none" w="med" len="med"/>
                      <a:tailEnd type="none" w="med" len="med"/>
                    </a:lnT>
                    <a:lnB w="38100" cap="flat" cmpd="sng" algn="ctr">
                      <a:solidFill>
                        <a:srgbClr val="2C6D44"/>
                      </a:solidFill>
                      <a:prstDash val="solid"/>
                      <a:round/>
                      <a:headEnd type="none" w="med" len="med"/>
                      <a:tailEnd type="none" w="med" len="med"/>
                    </a:lnB>
                  </a:tcPr>
                </a:tc>
                <a:extLst>
                  <a:ext uri="{0D108BD9-81ED-4DB2-BD59-A6C34878D82A}">
                    <a16:rowId xmlns:a16="http://schemas.microsoft.com/office/drawing/2014/main" val="10004"/>
                  </a:ext>
                </a:extLst>
              </a:tr>
              <a:tr h="823912">
                <a:tc>
                  <a:txBody>
                    <a:bodyPr/>
                    <a:lstStyle/>
                    <a:p>
                      <a:pPr algn="ctr">
                        <a:lnSpc>
                          <a:spcPts val="2796"/>
                        </a:lnSpc>
                        <a:defRPr/>
                      </a:pPr>
                      <a:r>
                        <a:rPr lang="en-US" sz="3000">
                          <a:solidFill>
                            <a:srgbClr val="000000"/>
                          </a:solidFill>
                          <a:latin typeface="Montserrat Ultra"/>
                        </a:rPr>
                        <a:t>Cảm biến độ PH của đất</a:t>
                      </a:r>
                      <a:endParaRPr lang="en-US" sz="3000">
                        <a:latin typeface="Montserrat Ultra"/>
                      </a:endParaRPr>
                    </a:p>
                  </a:txBody>
                  <a:tcPr marL="190500" marR="190500" marT="190500" marB="190500" anchor="ctr">
                    <a:lnL w="38100" cap="flat" cmpd="sng" algn="ctr">
                      <a:solidFill>
                        <a:srgbClr val="2C6D44"/>
                      </a:solidFill>
                      <a:prstDash val="solid"/>
                      <a:round/>
                      <a:headEnd type="none" w="med" len="med"/>
                      <a:tailEnd type="none" w="med" len="med"/>
                    </a:lnL>
                    <a:lnR w="38100" cap="flat" cmpd="sng" algn="ctr">
                      <a:solidFill>
                        <a:srgbClr val="2C6D44"/>
                      </a:solidFill>
                      <a:prstDash val="solid"/>
                      <a:round/>
                      <a:headEnd type="none" w="med" len="med"/>
                      <a:tailEnd type="none" w="med" len="med"/>
                    </a:lnR>
                    <a:lnT w="38100" cap="flat" cmpd="sng" algn="ctr">
                      <a:solidFill>
                        <a:srgbClr val="2C6D44"/>
                      </a:solidFill>
                      <a:prstDash val="solid"/>
                      <a:round/>
                      <a:headEnd type="none" w="med" len="med"/>
                      <a:tailEnd type="none" w="med" len="med"/>
                    </a:lnT>
                    <a:lnB w="38100" cap="flat" cmpd="sng" algn="ctr">
                      <a:solidFill>
                        <a:srgbClr val="2C6D44"/>
                      </a:solidFill>
                      <a:prstDash val="solid"/>
                      <a:round/>
                      <a:headEnd type="none" w="med" len="med"/>
                      <a:tailEnd type="none" w="med" len="med"/>
                    </a:lnB>
                  </a:tcPr>
                </a:tc>
                <a:tc>
                  <a:txBody>
                    <a:bodyPr/>
                    <a:lstStyle/>
                    <a:p>
                      <a:pPr algn="ctr">
                        <a:lnSpc>
                          <a:spcPts val="2796"/>
                        </a:lnSpc>
                        <a:defRPr/>
                      </a:pPr>
                      <a:r>
                        <a:rPr lang="en-US" sz="3000">
                          <a:solidFill>
                            <a:srgbClr val="000000"/>
                          </a:solidFill>
                          <a:latin typeface="Montserrat Ultra"/>
                        </a:rPr>
                        <a:t>RS485</a:t>
                      </a:r>
                      <a:endParaRPr lang="en-US" sz="3000">
                        <a:latin typeface="Montserrat Ultra"/>
                      </a:endParaRPr>
                    </a:p>
                  </a:txBody>
                  <a:tcPr marL="190500" marR="190500" marT="190500" marB="190500" anchor="ctr">
                    <a:lnL w="38100" cap="flat" cmpd="sng" algn="ctr">
                      <a:solidFill>
                        <a:srgbClr val="2C6D44"/>
                      </a:solidFill>
                      <a:prstDash val="solid"/>
                      <a:round/>
                      <a:headEnd type="none" w="med" len="med"/>
                      <a:tailEnd type="none" w="med" len="med"/>
                    </a:lnL>
                    <a:lnR w="38100" cap="flat" cmpd="sng" algn="ctr">
                      <a:solidFill>
                        <a:srgbClr val="2C6D44"/>
                      </a:solidFill>
                      <a:prstDash val="solid"/>
                      <a:round/>
                      <a:headEnd type="none" w="med" len="med"/>
                      <a:tailEnd type="none" w="med" len="med"/>
                    </a:lnR>
                    <a:lnT w="38100" cap="flat" cmpd="sng" algn="ctr">
                      <a:solidFill>
                        <a:srgbClr val="2C6D44"/>
                      </a:solidFill>
                      <a:prstDash val="solid"/>
                      <a:round/>
                      <a:headEnd type="none" w="med" len="med"/>
                      <a:tailEnd type="none" w="med" len="med"/>
                    </a:lnT>
                    <a:lnB w="38100" cap="flat" cmpd="sng" algn="ctr">
                      <a:solidFill>
                        <a:srgbClr val="2C6D44"/>
                      </a:solidFill>
                      <a:prstDash val="solid"/>
                      <a:round/>
                      <a:headEnd type="none" w="med" len="med"/>
                      <a:tailEnd type="none" w="med" len="med"/>
                    </a:lnB>
                  </a:tcPr>
                </a:tc>
                <a:tc>
                  <a:txBody>
                    <a:bodyPr/>
                    <a:lstStyle/>
                    <a:p>
                      <a:pPr algn="ctr">
                        <a:lnSpc>
                          <a:spcPts val="2796"/>
                        </a:lnSpc>
                        <a:defRPr/>
                      </a:pPr>
                      <a:r>
                        <a:rPr lang="vi-VN" sz="3000">
                          <a:solidFill>
                            <a:srgbClr val="000000"/>
                          </a:solidFill>
                          <a:latin typeface="Montserrat Ultra"/>
                        </a:rPr>
                        <a:t>1</a:t>
                      </a:r>
                      <a:endParaRPr lang="en-US" sz="3000">
                        <a:latin typeface="Montserrat Ultra"/>
                      </a:endParaRPr>
                    </a:p>
                  </a:txBody>
                  <a:tcPr marL="190500" marR="190500" marT="190500" marB="190500" anchor="ctr">
                    <a:lnL w="38100" cap="flat" cmpd="sng" algn="ctr">
                      <a:solidFill>
                        <a:srgbClr val="2C6D44"/>
                      </a:solidFill>
                      <a:prstDash val="solid"/>
                      <a:round/>
                      <a:headEnd type="none" w="med" len="med"/>
                      <a:tailEnd type="none" w="med" len="med"/>
                    </a:lnL>
                    <a:lnR w="38100" cap="flat" cmpd="sng" algn="ctr">
                      <a:solidFill>
                        <a:srgbClr val="2C6D44"/>
                      </a:solidFill>
                      <a:prstDash val="solid"/>
                      <a:round/>
                      <a:headEnd type="none" w="med" len="med"/>
                      <a:tailEnd type="none" w="med" len="med"/>
                    </a:lnR>
                    <a:lnT w="38100" cap="flat" cmpd="sng" algn="ctr">
                      <a:solidFill>
                        <a:srgbClr val="2C6D44"/>
                      </a:solidFill>
                      <a:prstDash val="solid"/>
                      <a:round/>
                      <a:headEnd type="none" w="med" len="med"/>
                      <a:tailEnd type="none" w="med" len="med"/>
                    </a:lnT>
                    <a:lnB w="38100" cap="flat" cmpd="sng" algn="ctr">
                      <a:solidFill>
                        <a:srgbClr val="2C6D44"/>
                      </a:solidFill>
                      <a:prstDash val="solid"/>
                      <a:round/>
                      <a:headEnd type="none" w="med" len="med"/>
                      <a:tailEnd type="none" w="med" len="med"/>
                    </a:lnB>
                  </a:tcPr>
                </a:tc>
                <a:tc>
                  <a:txBody>
                    <a:bodyPr/>
                    <a:lstStyle/>
                    <a:p>
                      <a:pPr algn="ctr">
                        <a:lnSpc>
                          <a:spcPts val="2796"/>
                        </a:lnSpc>
                        <a:defRPr/>
                      </a:pPr>
                      <a:r>
                        <a:rPr lang="en-US" sz="3000">
                          <a:solidFill>
                            <a:srgbClr val="000000"/>
                          </a:solidFill>
                          <a:latin typeface="Montserrat Ultra"/>
                        </a:rPr>
                        <a:t>5.000.000</a:t>
                      </a:r>
                      <a:endParaRPr lang="en-US" sz="3000">
                        <a:latin typeface="Montserrat Ultra"/>
                      </a:endParaRPr>
                    </a:p>
                  </a:txBody>
                  <a:tcPr marL="190500" marR="190500" marT="190500" marB="190500" anchor="ctr">
                    <a:lnL w="38100" cap="flat" cmpd="sng" algn="ctr">
                      <a:solidFill>
                        <a:srgbClr val="2C6D44"/>
                      </a:solidFill>
                      <a:prstDash val="solid"/>
                      <a:round/>
                      <a:headEnd type="none" w="med" len="med"/>
                      <a:tailEnd type="none" w="med" len="med"/>
                    </a:lnL>
                    <a:lnR w="38100" cap="flat" cmpd="sng" algn="ctr">
                      <a:solidFill>
                        <a:srgbClr val="2C6D44"/>
                      </a:solidFill>
                      <a:prstDash val="solid"/>
                      <a:round/>
                      <a:headEnd type="none" w="med" len="med"/>
                      <a:tailEnd type="none" w="med" len="med"/>
                    </a:lnR>
                    <a:lnT w="38100" cap="flat" cmpd="sng" algn="ctr">
                      <a:solidFill>
                        <a:srgbClr val="2C6D44"/>
                      </a:solidFill>
                      <a:prstDash val="solid"/>
                      <a:round/>
                      <a:headEnd type="none" w="med" len="med"/>
                      <a:tailEnd type="none" w="med" len="med"/>
                    </a:lnT>
                    <a:lnB w="38100" cap="flat" cmpd="sng" algn="ctr">
                      <a:solidFill>
                        <a:srgbClr val="2C6D44"/>
                      </a:solidFill>
                      <a:prstDash val="solid"/>
                      <a:round/>
                      <a:headEnd type="none" w="med" len="med"/>
                      <a:tailEnd type="none" w="med" len="med"/>
                    </a:lnB>
                  </a:tcPr>
                </a:tc>
                <a:extLst>
                  <a:ext uri="{0D108BD9-81ED-4DB2-BD59-A6C34878D82A}">
                    <a16:rowId xmlns:a16="http://schemas.microsoft.com/office/drawing/2014/main" val="10005"/>
                  </a:ext>
                </a:extLst>
              </a:tr>
              <a:tr h="823912">
                <a:tc gridSpan="3">
                  <a:txBody>
                    <a:bodyPr/>
                    <a:lstStyle/>
                    <a:p>
                      <a:pPr algn="ctr">
                        <a:lnSpc>
                          <a:spcPts val="2796"/>
                        </a:lnSpc>
                        <a:defRPr/>
                      </a:pPr>
                      <a:r>
                        <a:rPr lang="en-US" sz="3000">
                          <a:solidFill>
                            <a:srgbClr val="FFFEF2"/>
                          </a:solidFill>
                          <a:latin typeface="Montserrat Ultra"/>
                        </a:rPr>
                        <a:t>Tổng</a:t>
                      </a:r>
                      <a:endParaRPr lang="en-US" sz="3000">
                        <a:latin typeface="Montserrat Ultra"/>
                      </a:endParaRPr>
                    </a:p>
                  </a:txBody>
                  <a:tcPr marL="190500" marR="190500" marT="190500" marB="190500" anchor="ctr">
                    <a:lnL w="38100" cap="flat" cmpd="sng" algn="ctr">
                      <a:solidFill>
                        <a:srgbClr val="2C6D44"/>
                      </a:solidFill>
                      <a:prstDash val="solid"/>
                      <a:round/>
                      <a:headEnd type="none" w="med" len="med"/>
                      <a:tailEnd type="none" w="med" len="med"/>
                    </a:lnL>
                    <a:lnR w="38100" cap="flat" cmpd="sng" algn="ctr">
                      <a:solidFill>
                        <a:srgbClr val="2C6D44"/>
                      </a:solidFill>
                      <a:prstDash val="solid"/>
                      <a:round/>
                      <a:headEnd type="none" w="med" len="med"/>
                      <a:tailEnd type="none" w="med" len="med"/>
                    </a:lnR>
                    <a:lnT w="38100" cap="flat" cmpd="sng" algn="ctr">
                      <a:solidFill>
                        <a:srgbClr val="2C6D44"/>
                      </a:solidFill>
                      <a:prstDash val="solid"/>
                      <a:round/>
                      <a:headEnd type="none" w="med" len="med"/>
                      <a:tailEnd type="none" w="med" len="med"/>
                    </a:lnT>
                    <a:lnB w="38100" cap="flat" cmpd="sng" algn="ctr">
                      <a:solidFill>
                        <a:srgbClr val="2C6D44"/>
                      </a:solidFill>
                      <a:prstDash val="solid"/>
                      <a:round/>
                      <a:headEnd type="none" w="med" len="med"/>
                      <a:tailEnd type="none" w="med" len="med"/>
                    </a:lnB>
                    <a:solidFill>
                      <a:srgbClr val="2E7D63"/>
                    </a:solidFill>
                  </a:tcPr>
                </a:tc>
                <a:tc hMerge="1">
                  <a:txBody>
                    <a:bodyPr/>
                    <a:lstStyle/>
                    <a:p>
                      <a:pPr algn="ctr">
                        <a:lnSpc>
                          <a:spcPts val="2796"/>
                        </a:lnSpc>
                        <a:defRPr/>
                      </a:pPr>
                      <a:r>
                        <a:rPr lang="en-US" sz="1997">
                          <a:solidFill>
                            <a:srgbClr val="FFFEF2"/>
                          </a:solidFill>
                          <a:latin typeface="Montserrat Bold"/>
                        </a:rPr>
                        <a:t>Tổng</a:t>
                      </a:r>
                      <a:endParaRPr lang="en-US" sz="1100"/>
                    </a:p>
                  </a:txBody>
                  <a:tcPr marL="190500" marR="190500" marT="190500" marB="190500" anchor="ctr">
                    <a:lnL w="38100" cap="flat" cmpd="sng" algn="ctr">
                      <a:solidFill>
                        <a:srgbClr val="2C6D44"/>
                      </a:solidFill>
                      <a:prstDash val="solid"/>
                      <a:round/>
                      <a:headEnd type="none" w="med" len="med"/>
                      <a:tailEnd type="none" w="med" len="med"/>
                    </a:lnL>
                    <a:lnR w="38100" cap="flat" cmpd="sng" algn="ctr">
                      <a:solidFill>
                        <a:srgbClr val="2C6D44"/>
                      </a:solidFill>
                      <a:prstDash val="solid"/>
                      <a:round/>
                      <a:headEnd type="none" w="med" len="med"/>
                      <a:tailEnd type="none" w="med" len="med"/>
                    </a:lnR>
                    <a:lnT w="38100" cap="flat" cmpd="sng" algn="ctr">
                      <a:solidFill>
                        <a:srgbClr val="2C6D44"/>
                      </a:solidFill>
                      <a:prstDash val="solid"/>
                      <a:round/>
                      <a:headEnd type="none" w="med" len="med"/>
                      <a:tailEnd type="none" w="med" len="med"/>
                    </a:lnT>
                    <a:lnB w="38100" cap="flat" cmpd="sng" algn="ctr">
                      <a:solidFill>
                        <a:srgbClr val="2C6D44"/>
                      </a:solidFill>
                      <a:prstDash val="solid"/>
                      <a:round/>
                      <a:headEnd type="none" w="med" len="med"/>
                      <a:tailEnd type="none" w="med" len="med"/>
                    </a:lnB>
                    <a:solidFill>
                      <a:srgbClr val="2E7D63"/>
                    </a:solidFill>
                  </a:tcPr>
                </a:tc>
                <a:tc hMerge="1">
                  <a:txBody>
                    <a:bodyPr/>
                    <a:lstStyle/>
                    <a:p>
                      <a:pPr algn="ctr">
                        <a:lnSpc>
                          <a:spcPts val="2796"/>
                        </a:lnSpc>
                        <a:defRPr/>
                      </a:pPr>
                      <a:r>
                        <a:rPr lang="en-US" sz="1997">
                          <a:solidFill>
                            <a:srgbClr val="FFFEF2"/>
                          </a:solidFill>
                          <a:latin typeface="Montserrat Bold"/>
                        </a:rPr>
                        <a:t>Tổng</a:t>
                      </a:r>
                      <a:endParaRPr lang="en-US" sz="1100"/>
                    </a:p>
                  </a:txBody>
                  <a:tcPr marL="190500" marR="190500" marT="190500" marB="190500" anchor="ctr">
                    <a:lnL w="38100" cap="flat" cmpd="sng" algn="ctr">
                      <a:solidFill>
                        <a:srgbClr val="2C6D44"/>
                      </a:solidFill>
                      <a:prstDash val="solid"/>
                      <a:round/>
                      <a:headEnd type="none" w="med" len="med"/>
                      <a:tailEnd type="none" w="med" len="med"/>
                    </a:lnL>
                    <a:lnR w="38100" cap="flat" cmpd="sng" algn="ctr">
                      <a:solidFill>
                        <a:srgbClr val="2C6D44"/>
                      </a:solidFill>
                      <a:prstDash val="solid"/>
                      <a:round/>
                      <a:headEnd type="none" w="med" len="med"/>
                      <a:tailEnd type="none" w="med" len="med"/>
                    </a:lnR>
                    <a:lnT w="38100" cap="flat" cmpd="sng" algn="ctr">
                      <a:solidFill>
                        <a:srgbClr val="2C6D44"/>
                      </a:solidFill>
                      <a:prstDash val="solid"/>
                      <a:round/>
                      <a:headEnd type="none" w="med" len="med"/>
                      <a:tailEnd type="none" w="med" len="med"/>
                    </a:lnT>
                    <a:lnB w="38100" cap="flat" cmpd="sng" algn="ctr">
                      <a:solidFill>
                        <a:srgbClr val="2C6D44"/>
                      </a:solidFill>
                      <a:prstDash val="solid"/>
                      <a:round/>
                      <a:headEnd type="none" w="med" len="med"/>
                      <a:tailEnd type="none" w="med" len="med"/>
                    </a:lnB>
                    <a:solidFill>
                      <a:srgbClr val="2E7D63"/>
                    </a:solidFill>
                  </a:tcPr>
                </a:tc>
                <a:tc>
                  <a:txBody>
                    <a:bodyPr/>
                    <a:lstStyle/>
                    <a:p>
                      <a:pPr algn="ctr">
                        <a:lnSpc>
                          <a:spcPts val="2796"/>
                        </a:lnSpc>
                        <a:defRPr/>
                      </a:pPr>
                      <a:r>
                        <a:rPr lang="vi-VN" sz="3000">
                          <a:solidFill>
                            <a:srgbClr val="000000"/>
                          </a:solidFill>
                          <a:latin typeface="Montserrat Ultra"/>
                        </a:rPr>
                        <a:t>1</a:t>
                      </a:r>
                      <a:r>
                        <a:rPr lang="en-US" sz="3000">
                          <a:solidFill>
                            <a:srgbClr val="000000"/>
                          </a:solidFill>
                          <a:latin typeface="Montserrat Ultra"/>
                        </a:rPr>
                        <a:t>3.</a:t>
                      </a:r>
                      <a:r>
                        <a:rPr lang="vi-VN" sz="3000">
                          <a:solidFill>
                            <a:srgbClr val="000000"/>
                          </a:solidFill>
                          <a:latin typeface="Montserrat Ultra"/>
                        </a:rPr>
                        <a:t>41</a:t>
                      </a:r>
                      <a:r>
                        <a:rPr lang="en-US" sz="3000">
                          <a:solidFill>
                            <a:srgbClr val="000000"/>
                          </a:solidFill>
                          <a:latin typeface="Montserrat Ultra"/>
                        </a:rPr>
                        <a:t>0.000</a:t>
                      </a:r>
                      <a:endParaRPr lang="en-US" sz="3000">
                        <a:latin typeface="Montserrat Ultra"/>
                      </a:endParaRPr>
                    </a:p>
                  </a:txBody>
                  <a:tcPr marL="190500" marR="190500" marT="190500" marB="190500" anchor="ctr">
                    <a:lnL w="38100" cap="flat" cmpd="sng" algn="ctr">
                      <a:solidFill>
                        <a:srgbClr val="2C6D44"/>
                      </a:solidFill>
                      <a:prstDash val="solid"/>
                      <a:round/>
                      <a:headEnd type="none" w="med" len="med"/>
                      <a:tailEnd type="none" w="med" len="med"/>
                    </a:lnL>
                    <a:lnR w="38100" cap="flat" cmpd="sng" algn="ctr">
                      <a:solidFill>
                        <a:srgbClr val="2C6D44"/>
                      </a:solidFill>
                      <a:prstDash val="solid"/>
                      <a:round/>
                      <a:headEnd type="none" w="med" len="med"/>
                      <a:tailEnd type="none" w="med" len="med"/>
                    </a:lnR>
                    <a:lnT w="38100" cap="flat" cmpd="sng" algn="ctr">
                      <a:solidFill>
                        <a:srgbClr val="2C6D44"/>
                      </a:solidFill>
                      <a:prstDash val="solid"/>
                      <a:round/>
                      <a:headEnd type="none" w="med" len="med"/>
                      <a:tailEnd type="none" w="med" len="med"/>
                    </a:lnT>
                    <a:lnB w="38100" cap="flat" cmpd="sng" algn="ctr">
                      <a:solidFill>
                        <a:srgbClr val="2C6D44"/>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grpSp>
        <p:nvGrpSpPr>
          <p:cNvPr id="5" name="Group 5"/>
          <p:cNvGrpSpPr/>
          <p:nvPr/>
        </p:nvGrpSpPr>
        <p:grpSpPr>
          <a:xfrm>
            <a:off x="17068103" y="1616"/>
            <a:ext cx="1177932" cy="1392235"/>
            <a:chOff x="0" y="0"/>
            <a:chExt cx="1570577" cy="1856313"/>
          </a:xfrm>
        </p:grpSpPr>
        <p:sp>
          <p:nvSpPr>
            <p:cNvPr id="6" name="Freeform 6"/>
            <p:cNvSpPr/>
            <p:nvPr/>
          </p:nvSpPr>
          <p:spPr>
            <a:xfrm>
              <a:off x="0" y="0"/>
              <a:ext cx="1570577" cy="1448857"/>
            </a:xfrm>
            <a:custGeom>
              <a:avLst/>
              <a:gdLst/>
              <a:ahLst/>
              <a:cxnLst/>
              <a:rect l="l" t="t" r="r" b="b"/>
              <a:pathLst>
                <a:path w="1570577" h="1448857">
                  <a:moveTo>
                    <a:pt x="0" y="0"/>
                  </a:moveTo>
                  <a:lnTo>
                    <a:pt x="1570577" y="0"/>
                  </a:lnTo>
                  <a:lnTo>
                    <a:pt x="1570577" y="1448857"/>
                  </a:lnTo>
                  <a:lnTo>
                    <a:pt x="0" y="14488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0" y="1460087"/>
              <a:ext cx="1570577" cy="396225"/>
            </a:xfrm>
            <a:prstGeom prst="rect">
              <a:avLst/>
            </a:prstGeom>
          </p:spPr>
          <p:txBody>
            <a:bodyPr lIns="0" tIns="0" rIns="0" bIns="0" rtlCol="0" anchor="t">
              <a:spAutoFit/>
            </a:bodyPr>
            <a:lstStyle/>
            <a:p>
              <a:pPr algn="ctr">
                <a:lnSpc>
                  <a:spcPts val="2658"/>
                </a:lnSpc>
              </a:pPr>
              <a:r>
                <a:rPr lang="en-US" sz="1661" spc="255">
                  <a:solidFill>
                    <a:srgbClr val="2C6D44"/>
                  </a:solidFill>
                  <a:latin typeface="Glacial Indifference Bold"/>
                </a:rPr>
                <a:t>NHÓM 31</a:t>
              </a:r>
            </a:p>
          </p:txBody>
        </p:sp>
      </p:grpSp>
      <p:sp>
        <p:nvSpPr>
          <p:cNvPr id="8" name="TextBox 8"/>
          <p:cNvSpPr txBox="1"/>
          <p:nvPr/>
        </p:nvSpPr>
        <p:spPr>
          <a:xfrm>
            <a:off x="4000494" y="175864"/>
            <a:ext cx="10287012" cy="1053266"/>
          </a:xfrm>
          <a:prstGeom prst="rect">
            <a:avLst/>
          </a:prstGeom>
        </p:spPr>
        <p:txBody>
          <a:bodyPr lIns="0" tIns="0" rIns="0" bIns="0" rtlCol="0" anchor="t">
            <a:spAutoFit/>
          </a:bodyPr>
          <a:lstStyle/>
          <a:p>
            <a:pPr algn="ctr">
              <a:lnSpc>
                <a:spcPts val="8620"/>
              </a:lnSpc>
              <a:spcBef>
                <a:spcPct val="0"/>
              </a:spcBef>
            </a:pPr>
            <a:r>
              <a:rPr lang="en-US" sz="6157" spc="301">
                <a:solidFill>
                  <a:srgbClr val="216C53"/>
                </a:solidFill>
                <a:latin typeface="Montserrat Bold"/>
              </a:rPr>
              <a:t>ĐÁNH GIÁ CHI PHÍ</a:t>
            </a:r>
          </a:p>
        </p:txBody>
      </p:sp>
      <p:sp>
        <p:nvSpPr>
          <p:cNvPr id="9" name="Freeform 9"/>
          <p:cNvSpPr/>
          <p:nvPr/>
        </p:nvSpPr>
        <p:spPr>
          <a:xfrm>
            <a:off x="28575" y="38100"/>
            <a:ext cx="2264008" cy="1251647"/>
          </a:xfrm>
          <a:custGeom>
            <a:avLst/>
            <a:gdLst/>
            <a:ahLst/>
            <a:cxnLst/>
            <a:rect l="l" t="t" r="r" b="b"/>
            <a:pathLst>
              <a:path w="2264008" h="1251647">
                <a:moveTo>
                  <a:pt x="0" y="0"/>
                </a:moveTo>
                <a:lnTo>
                  <a:pt x="2264008" y="0"/>
                </a:lnTo>
                <a:lnTo>
                  <a:pt x="2264008" y="1251647"/>
                </a:lnTo>
                <a:lnTo>
                  <a:pt x="0" y="1251647"/>
                </a:lnTo>
                <a:lnTo>
                  <a:pt x="0" y="0"/>
                </a:lnTo>
                <a:close/>
              </a:path>
            </a:pathLst>
          </a:custGeom>
          <a:blipFill>
            <a:blip r:embed="rId6"/>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EF2"/>
        </a:solidFill>
        <a:effectLst/>
      </p:bgPr>
    </p:bg>
    <p:spTree>
      <p:nvGrpSpPr>
        <p:cNvPr id="1" name=""/>
        <p:cNvGrpSpPr/>
        <p:nvPr/>
      </p:nvGrpSpPr>
      <p:grpSpPr>
        <a:xfrm>
          <a:off x="0" y="0"/>
          <a:ext cx="0" cy="0"/>
          <a:chOff x="0" y="0"/>
          <a:chExt cx="0" cy="0"/>
        </a:xfrm>
      </p:grpSpPr>
      <p:sp>
        <p:nvSpPr>
          <p:cNvPr id="2" name="Freeform 2"/>
          <p:cNvSpPr/>
          <p:nvPr/>
        </p:nvSpPr>
        <p:spPr>
          <a:xfrm rot="-5400000" flipV="1">
            <a:off x="16884502" y="8883502"/>
            <a:ext cx="1403498" cy="1403498"/>
          </a:xfrm>
          <a:custGeom>
            <a:avLst/>
            <a:gdLst/>
            <a:ahLst/>
            <a:cxnLst/>
            <a:rect l="l" t="t" r="r" b="b"/>
            <a:pathLst>
              <a:path w="1403498" h="1403498">
                <a:moveTo>
                  <a:pt x="0" y="1403498"/>
                </a:moveTo>
                <a:lnTo>
                  <a:pt x="1403498" y="1403498"/>
                </a:lnTo>
                <a:lnTo>
                  <a:pt x="1403498" y="0"/>
                </a:lnTo>
                <a:lnTo>
                  <a:pt x="0" y="0"/>
                </a:lnTo>
                <a:lnTo>
                  <a:pt x="0" y="1403498"/>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58889" y="2200772"/>
            <a:ext cx="14825781" cy="8086228"/>
          </a:xfrm>
          <a:custGeom>
            <a:avLst/>
            <a:gdLst/>
            <a:ahLst/>
            <a:cxnLst/>
            <a:rect l="l" t="t" r="r" b="b"/>
            <a:pathLst>
              <a:path w="14825781" h="8086228">
                <a:moveTo>
                  <a:pt x="0" y="0"/>
                </a:moveTo>
                <a:lnTo>
                  <a:pt x="14825781" y="0"/>
                </a:lnTo>
                <a:lnTo>
                  <a:pt x="14825781" y="8086228"/>
                </a:lnTo>
                <a:lnTo>
                  <a:pt x="0" y="8086228"/>
                </a:lnTo>
                <a:lnTo>
                  <a:pt x="0" y="0"/>
                </a:lnTo>
                <a:close/>
              </a:path>
            </a:pathLst>
          </a:custGeom>
          <a:blipFill>
            <a:blip r:embed="rId4"/>
            <a:stretch>
              <a:fillRect/>
            </a:stretch>
          </a:blipFill>
        </p:spPr>
      </p:sp>
      <p:sp>
        <p:nvSpPr>
          <p:cNvPr id="4" name="TextBox 4"/>
          <p:cNvSpPr txBox="1"/>
          <p:nvPr/>
        </p:nvSpPr>
        <p:spPr>
          <a:xfrm>
            <a:off x="223597" y="1594347"/>
            <a:ext cx="8548183" cy="606425"/>
          </a:xfrm>
          <a:prstGeom prst="rect">
            <a:avLst/>
          </a:prstGeom>
        </p:spPr>
        <p:txBody>
          <a:bodyPr lIns="0" tIns="0" rIns="0" bIns="0" rtlCol="0" anchor="t">
            <a:spAutoFit/>
          </a:bodyPr>
          <a:lstStyle/>
          <a:p>
            <a:pPr>
              <a:lnSpc>
                <a:spcPts val="4900"/>
              </a:lnSpc>
              <a:spcBef>
                <a:spcPct val="0"/>
              </a:spcBef>
            </a:pPr>
            <a:r>
              <a:rPr lang="en-US" sz="3500" spc="171">
                <a:solidFill>
                  <a:srgbClr val="216C53"/>
                </a:solidFill>
                <a:latin typeface="Montserrat Ultra-Bold"/>
              </a:rPr>
              <a:t>QUY TRÌNH TƯỚI NƯỚC TỰ ĐỘNG</a:t>
            </a:r>
          </a:p>
        </p:txBody>
      </p:sp>
      <p:grpSp>
        <p:nvGrpSpPr>
          <p:cNvPr id="5" name="Group 5"/>
          <p:cNvGrpSpPr/>
          <p:nvPr/>
        </p:nvGrpSpPr>
        <p:grpSpPr>
          <a:xfrm>
            <a:off x="17068103" y="1616"/>
            <a:ext cx="1177932" cy="1392235"/>
            <a:chOff x="0" y="0"/>
            <a:chExt cx="1570577" cy="1856313"/>
          </a:xfrm>
        </p:grpSpPr>
        <p:sp>
          <p:nvSpPr>
            <p:cNvPr id="6" name="Freeform 6"/>
            <p:cNvSpPr/>
            <p:nvPr/>
          </p:nvSpPr>
          <p:spPr>
            <a:xfrm>
              <a:off x="0" y="0"/>
              <a:ext cx="1570577" cy="1448857"/>
            </a:xfrm>
            <a:custGeom>
              <a:avLst/>
              <a:gdLst/>
              <a:ahLst/>
              <a:cxnLst/>
              <a:rect l="l" t="t" r="r" b="b"/>
              <a:pathLst>
                <a:path w="1570577" h="1448857">
                  <a:moveTo>
                    <a:pt x="0" y="0"/>
                  </a:moveTo>
                  <a:lnTo>
                    <a:pt x="1570577" y="0"/>
                  </a:lnTo>
                  <a:lnTo>
                    <a:pt x="1570577" y="1448857"/>
                  </a:lnTo>
                  <a:lnTo>
                    <a:pt x="0" y="14488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0" y="1460087"/>
              <a:ext cx="1570577" cy="396225"/>
            </a:xfrm>
            <a:prstGeom prst="rect">
              <a:avLst/>
            </a:prstGeom>
          </p:spPr>
          <p:txBody>
            <a:bodyPr lIns="0" tIns="0" rIns="0" bIns="0" rtlCol="0" anchor="t">
              <a:spAutoFit/>
            </a:bodyPr>
            <a:lstStyle/>
            <a:p>
              <a:pPr algn="ctr">
                <a:lnSpc>
                  <a:spcPts val="2658"/>
                </a:lnSpc>
              </a:pPr>
              <a:r>
                <a:rPr lang="en-US" sz="1661" spc="255">
                  <a:solidFill>
                    <a:srgbClr val="2C6D44"/>
                  </a:solidFill>
                  <a:latin typeface="Glacial Indifference Bold"/>
                </a:rPr>
                <a:t>NHÓM 31</a:t>
              </a:r>
            </a:p>
          </p:txBody>
        </p:sp>
      </p:grpSp>
      <p:sp>
        <p:nvSpPr>
          <p:cNvPr id="8" name="Freeform 8"/>
          <p:cNvSpPr/>
          <p:nvPr/>
        </p:nvSpPr>
        <p:spPr>
          <a:xfrm>
            <a:off x="28575" y="38100"/>
            <a:ext cx="2264008" cy="1251647"/>
          </a:xfrm>
          <a:custGeom>
            <a:avLst/>
            <a:gdLst/>
            <a:ahLst/>
            <a:cxnLst/>
            <a:rect l="l" t="t" r="r" b="b"/>
            <a:pathLst>
              <a:path w="2264008" h="1251647">
                <a:moveTo>
                  <a:pt x="0" y="0"/>
                </a:moveTo>
                <a:lnTo>
                  <a:pt x="2264008" y="0"/>
                </a:lnTo>
                <a:lnTo>
                  <a:pt x="2264008" y="1251647"/>
                </a:lnTo>
                <a:lnTo>
                  <a:pt x="0" y="1251647"/>
                </a:lnTo>
                <a:lnTo>
                  <a:pt x="0" y="0"/>
                </a:lnTo>
                <a:close/>
              </a:path>
            </a:pathLst>
          </a:custGeom>
          <a:blipFill>
            <a:blip r:embed="rId7"/>
            <a:stretch>
              <a:fillRect/>
            </a:stretch>
          </a:blipFill>
        </p:spPr>
      </p:sp>
      <p:sp>
        <p:nvSpPr>
          <p:cNvPr id="9" name="TextBox 9"/>
          <p:cNvSpPr txBox="1"/>
          <p:nvPr/>
        </p:nvSpPr>
        <p:spPr>
          <a:xfrm>
            <a:off x="4000494" y="175864"/>
            <a:ext cx="10287012" cy="1053266"/>
          </a:xfrm>
          <a:prstGeom prst="rect">
            <a:avLst/>
          </a:prstGeom>
        </p:spPr>
        <p:txBody>
          <a:bodyPr lIns="0" tIns="0" rIns="0" bIns="0" rtlCol="0" anchor="t">
            <a:spAutoFit/>
          </a:bodyPr>
          <a:lstStyle/>
          <a:p>
            <a:pPr algn="ctr">
              <a:lnSpc>
                <a:spcPts val="8620"/>
              </a:lnSpc>
              <a:spcBef>
                <a:spcPct val="0"/>
              </a:spcBef>
            </a:pPr>
            <a:r>
              <a:rPr lang="en-US" sz="6157" spc="301">
                <a:solidFill>
                  <a:srgbClr val="216C53"/>
                </a:solidFill>
                <a:latin typeface="Montserrat Bold"/>
                <a:ea typeface="Montserrat Bold"/>
              </a:rPr>
              <a:t>QUY TRÌNH CƠ ﻿BẢN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1896</TotalTime>
  <Words>3252</Words>
  <Application>Microsoft Office PowerPoint</Application>
  <PresentationFormat>Custom</PresentationFormat>
  <Paragraphs>535</Paragraphs>
  <Slides>48</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48</vt:i4>
      </vt:variant>
    </vt:vector>
  </HeadingPairs>
  <TitlesOfParts>
    <vt:vector size="61" baseType="lpstr">
      <vt:lpstr>Montserrat</vt:lpstr>
      <vt:lpstr>Montserrat Bold</vt:lpstr>
      <vt:lpstr>Courier New</vt:lpstr>
      <vt:lpstr>Arial</vt:lpstr>
      <vt:lpstr>Montserrat Ultra</vt:lpstr>
      <vt:lpstr>Wingdings 3</vt:lpstr>
      <vt:lpstr>Times New Roman</vt:lpstr>
      <vt:lpstr>Wingdings</vt:lpstr>
      <vt:lpstr>Calibri</vt:lpstr>
      <vt:lpstr>Glacial Indifference Bold</vt:lpstr>
      <vt:lpstr>Montserrat Ultra-Bold</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dc:title>
  <cp:lastModifiedBy>Mie</cp:lastModifiedBy>
  <cp:revision>11</cp:revision>
  <dcterms:created xsi:type="dcterms:W3CDTF">2006-08-16T00:00:00Z</dcterms:created>
  <dcterms:modified xsi:type="dcterms:W3CDTF">2023-12-27T06:59:36Z</dcterms:modified>
  <dc:identifier>DAF3bNhIiWY</dc:identifier>
</cp:coreProperties>
</file>